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9.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theme/themeOverride12.xml" ContentType="application/vnd.openxmlformats-officedocument.themeOverride+xml"/>
  <Override PartName="/ppt/notesSlides/notesSlide49.xml" ContentType="application/vnd.openxmlformats-officedocument.presentationml.notesSlide+xml"/>
  <Override PartName="/ppt/theme/themeOverride13.xml" ContentType="application/vnd.openxmlformats-officedocument.themeOverride+xml"/>
  <Override PartName="/ppt/notesSlides/notesSlide50.xml" ContentType="application/vnd.openxmlformats-officedocument.presentationml.notesSlide+xml"/>
  <Override PartName="/ppt/theme/themeOverride14.xml" ContentType="application/vnd.openxmlformats-officedocument.themeOverride+xml"/>
  <Override PartName="/ppt/notesSlides/notesSlide51.xml" ContentType="application/vnd.openxmlformats-officedocument.presentationml.notesSlide+xml"/>
  <Override PartName="/ppt/theme/themeOverride15.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 id="2147483654" r:id="rId3"/>
    <p:sldMasterId id="2147483652" r:id="rId4"/>
    <p:sldMasterId id="2147483650" r:id="rId5"/>
    <p:sldMasterId id="2147483649" r:id="rId6"/>
    <p:sldMasterId id="2147483858" r:id="rId7"/>
    <p:sldMasterId id="2147483874" r:id="rId8"/>
    <p:sldMasterId id="2147483877" r:id="rId9"/>
    <p:sldMasterId id="2147483892" r:id="rId10"/>
    <p:sldMasterId id="2147483904" r:id="rId11"/>
    <p:sldMasterId id="2147483916" r:id="rId12"/>
    <p:sldMasterId id="2147483930" r:id="rId13"/>
    <p:sldMasterId id="2147483942" r:id="rId14"/>
    <p:sldMasterId id="2147483954" r:id="rId15"/>
    <p:sldMasterId id="2147483970" r:id="rId16"/>
    <p:sldMasterId id="2147483982" r:id="rId17"/>
    <p:sldMasterId id="2147483986" r:id="rId18"/>
    <p:sldMasterId id="2147483989" r:id="rId19"/>
    <p:sldMasterId id="2147483991" r:id="rId20"/>
    <p:sldMasterId id="2147484004" r:id="rId21"/>
  </p:sldMasterIdLst>
  <p:notesMasterIdLst>
    <p:notesMasterId r:id="rId104"/>
  </p:notesMasterIdLst>
  <p:sldIdLst>
    <p:sldId id="257" r:id="rId22"/>
    <p:sldId id="340" r:id="rId23"/>
    <p:sldId id="348" r:id="rId24"/>
    <p:sldId id="349" r:id="rId25"/>
    <p:sldId id="261" r:id="rId26"/>
    <p:sldId id="338" r:id="rId27"/>
    <p:sldId id="339" r:id="rId28"/>
    <p:sldId id="345" r:id="rId29"/>
    <p:sldId id="260" r:id="rId30"/>
    <p:sldId id="258" r:id="rId31"/>
    <p:sldId id="267" r:id="rId32"/>
    <p:sldId id="268" r:id="rId33"/>
    <p:sldId id="269" r:id="rId34"/>
    <p:sldId id="270" r:id="rId35"/>
    <p:sldId id="271" r:id="rId36"/>
    <p:sldId id="272" r:id="rId37"/>
    <p:sldId id="273" r:id="rId38"/>
    <p:sldId id="274" r:id="rId39"/>
    <p:sldId id="275" r:id="rId40"/>
    <p:sldId id="276" r:id="rId41"/>
    <p:sldId id="299" r:id="rId42"/>
    <p:sldId id="300" r:id="rId43"/>
    <p:sldId id="301" r:id="rId44"/>
    <p:sldId id="302" r:id="rId45"/>
    <p:sldId id="303"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9" r:id="rId61"/>
    <p:sldId id="321" r:id="rId62"/>
    <p:sldId id="322" r:id="rId63"/>
    <p:sldId id="323" r:id="rId64"/>
    <p:sldId id="324" r:id="rId65"/>
    <p:sldId id="325" r:id="rId66"/>
    <p:sldId id="326" r:id="rId67"/>
    <p:sldId id="342" r:id="rId68"/>
    <p:sldId id="343" r:id="rId69"/>
    <p:sldId id="344" r:id="rId70"/>
    <p:sldId id="327" r:id="rId71"/>
    <p:sldId id="328" r:id="rId72"/>
    <p:sldId id="5708" r:id="rId73"/>
    <p:sldId id="331" r:id="rId74"/>
    <p:sldId id="332" r:id="rId75"/>
    <p:sldId id="333" r:id="rId76"/>
    <p:sldId id="334" r:id="rId77"/>
    <p:sldId id="335" r:id="rId78"/>
    <p:sldId id="336" r:id="rId79"/>
    <p:sldId id="337" r:id="rId80"/>
    <p:sldId id="259" r:id="rId81"/>
    <p:sldId id="278" r:id="rId82"/>
    <p:sldId id="279" r:id="rId83"/>
    <p:sldId id="280" r:id="rId84"/>
    <p:sldId id="281" r:id="rId85"/>
    <p:sldId id="282" r:id="rId86"/>
    <p:sldId id="283" r:id="rId87"/>
    <p:sldId id="284" r:id="rId88"/>
    <p:sldId id="285" r:id="rId89"/>
    <p:sldId id="286" r:id="rId90"/>
    <p:sldId id="287" r:id="rId91"/>
    <p:sldId id="288" r:id="rId92"/>
    <p:sldId id="289" r:id="rId93"/>
    <p:sldId id="290" r:id="rId94"/>
    <p:sldId id="291" r:id="rId95"/>
    <p:sldId id="292" r:id="rId96"/>
    <p:sldId id="293" r:id="rId97"/>
    <p:sldId id="294" r:id="rId98"/>
    <p:sldId id="295" r:id="rId99"/>
    <p:sldId id="296" r:id="rId100"/>
    <p:sldId id="297" r:id="rId101"/>
    <p:sldId id="347" r:id="rId102"/>
    <p:sldId id="346" r:id="rId10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8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36"/>
    <p:restoredTop sz="77552"/>
  </p:normalViewPr>
  <p:slideViewPr>
    <p:cSldViewPr>
      <p:cViewPr varScale="1">
        <p:scale>
          <a:sx n="87" d="100"/>
          <a:sy n="87" d="100"/>
        </p:scale>
        <p:origin x="208" y="8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1528"/>
    </p:cViewPr>
  </p:notesTextViewPr>
  <p:sorterViewPr>
    <p:cViewPr>
      <p:scale>
        <a:sx n="158" d="100"/>
        <a:sy n="15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8241760C-66A1-F54E-952D-7813008E10F5}" type="slidenum">
              <a:rPr lang="en-US"/>
              <a:pPr>
                <a:defRPr/>
              </a:pPr>
              <a:t>‹#›</a:t>
            </a:fld>
            <a:endParaRPr lang="en-US"/>
          </a:p>
        </p:txBody>
      </p:sp>
    </p:spTree>
    <p:extLst>
      <p:ext uri="{BB962C8B-B14F-4D97-AF65-F5344CB8AC3E}">
        <p14:creationId xmlns:p14="http://schemas.microsoft.com/office/powerpoint/2010/main" val="17098619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1269C8-5D84-764F-82F6-7FC2FEEB771A}" type="slidenum">
              <a:rPr lang="en-US" sz="1200"/>
              <a:pPr/>
              <a:t>1</a:t>
            </a:fld>
            <a:endParaRPr lang="en-US" sz="1200"/>
          </a:p>
        </p:txBody>
      </p:sp>
      <p:sp>
        <p:nvSpPr>
          <p:cNvPr id="76802" name="Rectangle 2"/>
          <p:cNvSpPr>
            <a:spLocks noGrp="1" noRot="1" noChangeAspect="1" noChangeArrowheads="1"/>
          </p:cNvSpPr>
          <p:nvPr>
            <p:ph type="sldImg"/>
          </p:nvPr>
        </p:nvSpPr>
        <p:spPr>
          <a:xfrm>
            <a:off x="1103313" y="676275"/>
            <a:ext cx="4603750" cy="3452813"/>
          </a:xfrm>
          <a:solidFill>
            <a:srgbClr val="FFFFFF"/>
          </a:solidFill>
          <a:ln/>
        </p:spPr>
      </p:sp>
      <p:sp>
        <p:nvSpPr>
          <p:cNvPr id="76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98F2C-F1AD-6947-B118-6B315A1D636C}" type="slidenum">
              <a:rPr lang="en-US" sz="1200"/>
              <a:pPr/>
              <a:t>13</a:t>
            </a:fld>
            <a:endParaRPr lang="en-US" sz="1200"/>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F3B16FD-C565-B74B-B568-D2A915637B30}" type="slidenum">
              <a:rPr lang="en-US" sz="1200"/>
              <a:pPr algn="r"/>
              <a:t>13</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471289-8018-C847-88A6-2C89DC5D53F6}" type="slidenum">
              <a:rPr lang="en-US" sz="1200"/>
              <a:pPr/>
              <a:t>14</a:t>
            </a:fld>
            <a:endParaRPr lang="en-US" sz="1200"/>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C725A34-E89F-164B-A0A3-0DB9551BD872}" type="slidenum">
              <a:rPr lang="en-US" sz="1200"/>
              <a:pPr algn="r"/>
              <a:t>14</a:t>
            </a:fld>
            <a:endParaRPr lang="en-US"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D2F14-F2B0-3D4C-9068-B6C8EC63BB00}" type="slidenum">
              <a:rPr lang="en-US" sz="1200"/>
              <a:pPr/>
              <a:t>15</a:t>
            </a:fld>
            <a:endParaRPr lang="en-US" sz="1200"/>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7416F8A-22E6-C043-A770-E9BF670745B6}" type="slidenum">
              <a:rPr lang="en-US" sz="1200"/>
              <a:pPr algn="r"/>
              <a:t>15</a:t>
            </a:fld>
            <a:endParaRPr lang="en-US" sz="120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9068D5-8AAA-9149-9900-A8F4B6DF34B9}" type="slidenum">
              <a:rPr lang="en-US" sz="1200"/>
              <a:pPr/>
              <a:t>16</a:t>
            </a:fld>
            <a:endParaRPr lang="en-US"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47A3CD-F9BA-5A45-BE9D-3FA6D4CFB2AA}" type="slidenum">
              <a:rPr lang="en-US" sz="1200"/>
              <a:pPr/>
              <a:t>17</a:t>
            </a:fld>
            <a:endParaRPr lang="en-US" sz="1200"/>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pPr/>
              <a:t>18</a:t>
            </a:fld>
            <a:endParaRPr lang="en-US" sz="1200"/>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5C6276A-CA3D-2442-BDF8-BAAD9349265B}" type="slidenum">
              <a:rPr lang="en-US" sz="1200"/>
              <a:pPr algn="r"/>
              <a:t>18</a:t>
            </a:fld>
            <a:endParaRPr lang="en-US" sz="120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4A51EF-3CD7-674A-A464-1541342093A4}" type="slidenum">
              <a:rPr lang="en-US" sz="1200"/>
              <a:pPr/>
              <a:t>19</a:t>
            </a:fld>
            <a:endParaRPr lang="en-US" sz="1200"/>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47B1460-507F-444F-930F-460186DB4C56}" type="slidenum">
              <a:rPr lang="en-US" sz="1200"/>
              <a:pPr algn="r"/>
              <a:t>19</a:t>
            </a:fld>
            <a:endParaRPr 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47A066-1835-1144-8C28-8F90B9D4D70D}" type="slidenum">
              <a:rPr lang="en-US" sz="1200"/>
              <a:pPr/>
              <a:t>20</a:t>
            </a:fld>
            <a:endParaRPr lang="en-US" sz="1200"/>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0594975-89F7-054A-A800-FAF5A7BF43CC}" type="slidenum">
              <a:rPr lang="en-US" sz="1200"/>
              <a:pPr algn="r"/>
              <a:t>20</a:t>
            </a:fld>
            <a:endParaRPr lang="en-US" sz="120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DE766-E1B8-054D-A537-7EF5A990AAAA}" type="slidenum">
              <a:rPr lang="en-US" sz="1200"/>
              <a:pPr/>
              <a:t>21</a:t>
            </a:fld>
            <a:endParaRPr lang="en-US" sz="1200"/>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26CE913-ACBB-0341-AB64-ED088AB27360}" type="slidenum">
              <a:rPr lang="en-US" sz="1200"/>
              <a:pPr algn="r"/>
              <a:t>21</a:t>
            </a:fld>
            <a:endParaRPr lang="en-US" sz="1200"/>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6E21AA7-2975-6B4A-8824-B3810C3A9204}" type="slidenum">
              <a:rPr lang="en-US" sz="1200"/>
              <a:pPr algn="r"/>
              <a:t>21</a:t>
            </a:fld>
            <a:endParaRPr lang="en-US" sz="1200"/>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FCA49E-3333-6B47-A8DD-B578C6AA5AC6}" type="slidenum">
              <a:rPr lang="en-US" sz="1200"/>
              <a:pPr/>
              <a:t>22</a:t>
            </a:fld>
            <a:endParaRPr lang="en-US" sz="1200"/>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79BC167-E8DB-5C44-B2B5-351D8F16ACD1}" type="slidenum">
              <a:rPr lang="en-US" sz="1200"/>
              <a:pPr algn="r"/>
              <a:t>22</a:t>
            </a:fld>
            <a:endParaRPr lang="en-US" sz="120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2B18A21-F830-AC42-A04D-F13086BD9F78}" type="slidenum">
              <a:rPr lang="en-US" sz="1200">
                <a:solidFill>
                  <a:srgbClr val="000000"/>
                </a:solidFill>
                <a:latin typeface="Times New Roman" charset="0"/>
              </a:rPr>
              <a:pPr eaLnBrk="1" hangingPunct="1"/>
              <a:t>2</a:t>
            </a:fld>
            <a:endParaRPr lang="en-US" sz="1200">
              <a:solidFill>
                <a:srgbClr val="000000"/>
              </a:solidFill>
              <a:latin typeface="Times New Roman" charset="0"/>
            </a:endParaRPr>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6CF61-17BF-2344-868F-6B0C6D5A32BF}" type="slidenum">
              <a:rPr lang="en-US" sz="1200"/>
              <a:pPr/>
              <a:t>23</a:t>
            </a:fld>
            <a:endParaRPr lang="en-US" sz="1200"/>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E212AA-9E15-7140-86CD-AFB74B7A7B8C}" type="slidenum">
              <a:rPr lang="en-US" sz="1200"/>
              <a:pPr algn="r"/>
              <a:t>23</a:t>
            </a:fld>
            <a:endParaRPr lang="en-US" sz="120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pPr/>
              <a:t>25</a:t>
            </a:fld>
            <a:endParaRPr lang="en-US" sz="1200"/>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EEAADD4-BD86-CF49-BA47-A9E1C31BE0F1}" type="slidenum">
              <a:rPr lang="en-US" sz="1200"/>
              <a:pPr algn="r"/>
              <a:t>25</a:t>
            </a:fld>
            <a:endParaRPr lang="en-US" sz="1200"/>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29</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31</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last major study of new believers in Singapore in the 1980s shows that one third of Buddhists who become Christians then return to Buddhism (Keith Hinton, </a:t>
            </a:r>
            <a:r>
              <a:rPr lang="en-US" sz="1200" i="1" kern="1200" dirty="0">
                <a:solidFill>
                  <a:schemeClr val="tx1"/>
                </a:solidFill>
                <a:effectLst/>
                <a:latin typeface="+mn-lt"/>
                <a:ea typeface="+mn-ea"/>
                <a:cs typeface="+mn-cs"/>
              </a:rPr>
              <a:t>Growing Churches, Singapore-Style</a:t>
            </a:r>
            <a:r>
              <a:rPr lang="en-US"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B3799FD-455E-A244-815D-5EC067D0ADAE}" type="slidenum">
              <a:rPr lang="en-US" sz="1200">
                <a:solidFill>
                  <a:prstClr val="black"/>
                </a:solidFill>
              </a:rPr>
              <a:pPr/>
              <a:t>3</a:t>
            </a:fld>
            <a:endParaRPr lang="en-US" sz="1200">
              <a:solidFill>
                <a:prstClr val="black"/>
              </a:solidFill>
            </a:endParaRPr>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DFCD55F-6981-5049-A777-D1FA3BF49FBF}" type="slidenum">
              <a:rPr lang="en-US" sz="1200">
                <a:solidFill>
                  <a:prstClr val="black"/>
                </a:solidFill>
              </a:rPr>
              <a:pPr/>
              <a:t>34</a:t>
            </a:fld>
            <a:endParaRPr lang="en-US" sz="1200">
              <a:solidFill>
                <a:prstClr val="black"/>
              </a:solidFill>
            </a:endParaRPr>
          </a:p>
        </p:txBody>
      </p:sp>
      <p:sp>
        <p:nvSpPr>
          <p:cNvPr id="260099" name="Rectangle 2"/>
          <p:cNvSpPr>
            <a:spLocks noGrp="1" noRot="1" noChangeAspect="1" noChangeArrowheads="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Hebrew temptation to return to Judaism is real today for Christians as 30% of Singapore converts return to Buddhism!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39</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44F792-30FF-1840-BB7E-5A488EFCC0E1}" type="slidenum">
              <a:rPr lang="en-US" sz="1200"/>
              <a:pPr/>
              <a:t>5</a:t>
            </a:fld>
            <a:endParaRPr 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48</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49</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already seen three other warnings in this book…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57136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be God’s judgment on these readers if they turned away?</a:t>
            </a:r>
          </a:p>
          <a:p>
            <a:r>
              <a:rPr lang="en-US" dirty="0"/>
              <a:t>• Verses 26-27 define God's judgment as “the raging fire that will consume his enemies." The readers would not be forgiven and would be judged with unbelievers. But when and how?</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them temple! The letter consistently calls them believers, but they would bear a punishment of unbelievers by identifying with them. Yet t</a:t>
            </a:r>
            <a:r>
              <a:rPr lang="en-US" sz="1200" kern="1200" dirty="0">
                <a:solidFill>
                  <a:schemeClr val="tx1"/>
                </a:solidFill>
                <a:effectLst/>
                <a:latin typeface="+mn-lt"/>
                <a:ea typeface="+mn-ea"/>
                <a:cs typeface="+mn-cs"/>
              </a:rPr>
              <a:t>he fire of 10:27 is not hell fire but Jerusalem fire</a:t>
            </a:r>
            <a:r>
              <a:rPr lang="en-SG" sz="120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dirty="0"/>
          </a:p>
          <a:p>
            <a:r>
              <a:rPr lang="en-US" dirty="0"/>
              <a:t>__________</a:t>
            </a:r>
          </a:p>
          <a:p>
            <a:r>
              <a:rPr lang="en-US" dirty="0"/>
              <a:t>Common-465</a:t>
            </a:r>
          </a:p>
          <a:p>
            <a:r>
              <a:rPr lang="en-US" dirty="0"/>
              <a:t>BE-58-Hebrews Be Uncompromising-80</a:t>
            </a:r>
          </a:p>
          <a:p>
            <a:r>
              <a:rPr lang="en-US" dirty="0"/>
              <a:t>BS-09-Read Paragraphs-33</a:t>
            </a:r>
          </a:p>
          <a:p>
            <a:r>
              <a:rPr lang="en-US" dirty="0"/>
              <a:t>ES-10-Other Events at the Rapture-52</a:t>
            </a:r>
          </a:p>
          <a:p>
            <a:r>
              <a:rPr lang="en-US" dirty="0"/>
              <a:t>HS-03-Spirit Ministries to Believer-19</a:t>
            </a:r>
          </a:p>
          <a:p>
            <a:r>
              <a:rPr lang="en-US" dirty="0"/>
              <a:t>NP-19-Hebrews Be Uncompromising-80</a:t>
            </a:r>
          </a:p>
          <a:p>
            <a:r>
              <a:rPr lang="en-US" dirty="0"/>
              <a:t>NS-19-Hebrews-421, 458</a:t>
            </a:r>
          </a:p>
          <a:p>
            <a:r>
              <a:rPr lang="en-US" dirty="0"/>
              <a:t>OS-36-Zephaniah-38</a:t>
            </a:r>
          </a:p>
          <a:p>
            <a:r>
              <a:rPr lang="en-US" dirty="0"/>
              <a:t>SA-09-Perseverance-42, 66</a:t>
            </a:r>
          </a:p>
          <a:p>
            <a:r>
              <a:rPr lang="en-US" dirty="0"/>
              <a:t>SA-14-Eternal Security-66</a:t>
            </a:r>
          </a:p>
          <a:p>
            <a:r>
              <a:rPr lang="en-US" dirty="0"/>
              <a:t>SA-15-Inheritance-169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6602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A8483D8-84FB-4B47-A9E1-8B546EE222D1}" type="slidenum">
              <a:rPr lang="en-US" sz="1200">
                <a:solidFill>
                  <a:prstClr val="black"/>
                </a:solidFill>
              </a:rPr>
              <a:pPr/>
              <a:t>53</a:t>
            </a:fld>
            <a:endParaRPr lang="en-US" sz="1200">
              <a:solidFill>
                <a:prstClr val="black"/>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358B43-549C-794D-8A7E-FB3B7DDB9FEE}" type="slidenum">
              <a:rPr lang="en-US" sz="1200">
                <a:solidFill>
                  <a:prstClr val="black"/>
                </a:solidFill>
              </a:rPr>
              <a:pPr/>
              <a:t>54</a:t>
            </a:fld>
            <a:endParaRPr lang="en-US" sz="1200">
              <a:solidFill>
                <a:prstClr val="black"/>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C2452B-614B-9C4A-A215-F538A97DFF42}" type="slidenum">
              <a:rPr lang="en-US" sz="1200">
                <a:solidFill>
                  <a:prstClr val="black"/>
                </a:solidFill>
              </a:rPr>
              <a:pPr/>
              <a:t>55</a:t>
            </a:fld>
            <a:endParaRPr lang="en-US" sz="1200">
              <a:solidFill>
                <a:prstClr val="black"/>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662712C-6A53-9443-8DD8-8CDFB8627E43}" type="slidenum">
              <a:rPr lang="en-US" sz="1200">
                <a:solidFill>
                  <a:srgbClr val="000000"/>
                </a:solidFill>
                <a:latin typeface="Times New Roman" charset="0"/>
              </a:rPr>
              <a:pPr eaLnBrk="1" hangingPunct="1"/>
              <a:t>8</a:t>
            </a:fld>
            <a:endParaRPr lang="en-US" sz="1200">
              <a:solidFill>
                <a:srgbClr val="000000"/>
              </a:solidFill>
              <a:latin typeface="Times New Roman"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BE38F80-F8A9-824D-8850-F65B5A2B6669}" type="slidenum">
              <a:rPr lang="en-US" sz="1200">
                <a:solidFill>
                  <a:prstClr val="black"/>
                </a:solidFill>
              </a:rPr>
              <a:pPr/>
              <a:t>56</a:t>
            </a:fld>
            <a:endParaRPr lang="en-US" sz="1200">
              <a:solidFill>
                <a:prstClr val="black"/>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362D7F8-A8AB-1A4E-863B-844BCDDEA889}" type="slidenum">
              <a:rPr lang="en-US" sz="1200">
                <a:solidFill>
                  <a:prstClr val="black"/>
                </a:solidFill>
              </a:rPr>
              <a:pPr/>
              <a:t>57</a:t>
            </a:fld>
            <a:endParaRPr lang="en-US" sz="1200">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EED777-DDF2-6F45-8412-30C6D31EEE90}" type="slidenum">
              <a:rPr lang="en-US" sz="1200">
                <a:solidFill>
                  <a:prstClr val="black"/>
                </a:solidFill>
              </a:rPr>
              <a:pPr/>
              <a:t>58</a:t>
            </a:fld>
            <a:endParaRPr lang="en-US" sz="1200">
              <a:solidFill>
                <a:prstClr val="black"/>
              </a:solidFill>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59</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A77E7B-FFB4-614A-A3EC-91C6C323E4D1}" type="slidenum">
              <a:rPr lang="en-US" sz="1200"/>
              <a:pPr/>
              <a:t>60</a:t>
            </a:fld>
            <a:endParaRPr lang="en-US" sz="1200"/>
          </a:p>
        </p:txBody>
      </p:sp>
      <p:sp>
        <p:nvSpPr>
          <p:cNvPr id="114690" name="Rectangle 2"/>
          <p:cNvSpPr>
            <a:spLocks noGrp="1" noRot="1" noChangeAspect="1" noChangeArrowheads="1"/>
          </p:cNvSpPr>
          <p:nvPr>
            <p:ph type="sldImg"/>
          </p:nvPr>
        </p:nvSpPr>
        <p:spPr>
          <a:xfrm>
            <a:off x="1103313" y="676275"/>
            <a:ext cx="4603750" cy="3452813"/>
          </a:xfrm>
          <a:solidFill>
            <a:srgbClr val="FFFFFF"/>
          </a:solidFill>
          <a:ln/>
        </p:spPr>
      </p:sp>
      <p:sp>
        <p:nvSpPr>
          <p:cNvPr id="1146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487825-3AB3-DE48-BC19-F168B7A09FFA}" type="slidenum">
              <a:rPr lang="en-US" sz="1200"/>
              <a:pPr/>
              <a:t>61</a:t>
            </a:fld>
            <a:endParaRPr lang="en-US" sz="1200"/>
          </a:p>
        </p:txBody>
      </p:sp>
      <p:sp>
        <p:nvSpPr>
          <p:cNvPr id="116738" name="Rectangle 2"/>
          <p:cNvSpPr>
            <a:spLocks noGrp="1" noRot="1" noChangeAspect="1" noChangeArrowheads="1"/>
          </p:cNvSpPr>
          <p:nvPr>
            <p:ph type="sldImg"/>
          </p:nvPr>
        </p:nvSpPr>
        <p:spPr>
          <a:xfrm>
            <a:off x="1103313" y="676275"/>
            <a:ext cx="4603750" cy="3452813"/>
          </a:xfrm>
          <a:solidFill>
            <a:srgbClr val="FFFFFF"/>
          </a:solidFill>
          <a:ln/>
        </p:spPr>
      </p:sp>
      <p:sp>
        <p:nvSpPr>
          <p:cNvPr id="1167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6B7625-F893-B04E-B245-AC0D93CB39D3}" type="slidenum">
              <a:rPr lang="en-US" sz="1200"/>
              <a:pPr/>
              <a:t>62</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09AAF1-F1D0-364B-BDE2-DEF5FA0D4473}" type="slidenum">
              <a:rPr lang="en-US" sz="1200"/>
              <a:pPr/>
              <a:t>63</a:t>
            </a:fld>
            <a:endParaRPr lang="en-US" sz="1200"/>
          </a:p>
        </p:txBody>
      </p:sp>
      <p:sp>
        <p:nvSpPr>
          <p:cNvPr id="120834" name="Rectangle 2"/>
          <p:cNvSpPr>
            <a:spLocks noGrp="1" noRot="1" noChangeAspect="1" noChangeArrowheads="1"/>
          </p:cNvSpPr>
          <p:nvPr>
            <p:ph type="sldImg"/>
          </p:nvPr>
        </p:nvSpPr>
        <p:spPr>
          <a:xfrm>
            <a:off x="1104900" y="676275"/>
            <a:ext cx="4603750" cy="3452813"/>
          </a:xfrm>
          <a:solidFill>
            <a:srgbClr val="FFFFFF"/>
          </a:solidFill>
          <a:ln/>
        </p:spPr>
      </p:sp>
      <p:sp>
        <p:nvSpPr>
          <p:cNvPr id="1208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197CD6-A5A8-0246-880B-72E29244A7A4}" type="slidenum">
              <a:rPr lang="en-US" sz="1200"/>
              <a:pPr/>
              <a:t>64</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EB62F3-F1AD-5043-8DA4-62A9D781D359}" type="slidenum">
              <a:rPr lang="en-US" sz="1200"/>
              <a:pPr/>
              <a:t>65</a:t>
            </a:fld>
            <a:endParaRPr lang="en-US" sz="1200"/>
          </a:p>
        </p:txBody>
      </p:sp>
      <p:sp>
        <p:nvSpPr>
          <p:cNvPr id="124930" name="Rectangle 2"/>
          <p:cNvSpPr>
            <a:spLocks noGrp="1" noRot="1" noChangeAspect="1" noChangeArrowheads="1"/>
          </p:cNvSpPr>
          <p:nvPr>
            <p:ph type="sldImg"/>
          </p:nvPr>
        </p:nvSpPr>
        <p:spPr>
          <a:xfrm>
            <a:off x="1130300" y="674688"/>
            <a:ext cx="4597400" cy="3448050"/>
          </a:xfrm>
          <a:solidFill>
            <a:srgbClr val="FFFFFF"/>
          </a:solidFill>
          <a:ln/>
        </p:spPr>
      </p:sp>
      <p:sp>
        <p:nvSpPr>
          <p:cNvPr id="124931"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pPr/>
              <a:t>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0603F9-59A4-584A-8AA7-61C2ACFB87C5}" type="slidenum">
              <a:rPr lang="en-US" sz="1200"/>
              <a:pPr/>
              <a:t>66</a:t>
            </a:fld>
            <a:endParaRPr lang="en-US" sz="1200"/>
          </a:p>
        </p:txBody>
      </p:sp>
      <p:sp>
        <p:nvSpPr>
          <p:cNvPr id="126978" name="Rectangle 2"/>
          <p:cNvSpPr>
            <a:spLocks noGrp="1" noRot="1" noChangeAspect="1" noChangeArrowheads="1"/>
          </p:cNvSpPr>
          <p:nvPr>
            <p:ph type="sldImg"/>
          </p:nvPr>
        </p:nvSpPr>
        <p:spPr>
          <a:xfrm>
            <a:off x="1104900" y="676275"/>
            <a:ext cx="4603750" cy="3452813"/>
          </a:xfrm>
          <a:solidFill>
            <a:srgbClr val="FFFFFF"/>
          </a:solidFill>
          <a:ln/>
        </p:spPr>
      </p:sp>
      <p:sp>
        <p:nvSpPr>
          <p:cNvPr id="1269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FE4A43-F6BA-2C4E-A90D-F36A73AB5AA4}" type="slidenum">
              <a:rPr lang="en-US" sz="1200"/>
              <a:pPr/>
              <a:t>67</a:t>
            </a:fld>
            <a:endParaRPr lang="en-US" sz="1200"/>
          </a:p>
        </p:txBody>
      </p:sp>
      <p:sp>
        <p:nvSpPr>
          <p:cNvPr id="129026" name="Rectangle 2"/>
          <p:cNvSpPr>
            <a:spLocks noGrp="1" noRot="1" noChangeAspect="1" noChangeArrowheads="1"/>
          </p:cNvSpPr>
          <p:nvPr>
            <p:ph type="sldImg"/>
          </p:nvPr>
        </p:nvSpPr>
        <p:spPr>
          <a:xfrm>
            <a:off x="1104900" y="676275"/>
            <a:ext cx="4603750" cy="3452813"/>
          </a:xfrm>
          <a:solidFill>
            <a:srgbClr val="FFFFFF"/>
          </a:solidFill>
          <a:ln/>
        </p:spPr>
      </p:sp>
      <p:sp>
        <p:nvSpPr>
          <p:cNvPr id="1290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31B58A-3B87-A740-A1BB-866634985211}" type="slidenum">
              <a:rPr lang="en-US" sz="1200"/>
              <a:pPr/>
              <a:t>68</a:t>
            </a:fld>
            <a:endParaRPr lang="en-US" sz="1200"/>
          </a:p>
        </p:txBody>
      </p:sp>
      <p:sp>
        <p:nvSpPr>
          <p:cNvPr id="131074" name="Rectangle 2"/>
          <p:cNvSpPr>
            <a:spLocks noGrp="1" noRot="1" noChangeAspect="1" noChangeArrowheads="1"/>
          </p:cNvSpPr>
          <p:nvPr>
            <p:ph type="sldImg"/>
          </p:nvPr>
        </p:nvSpPr>
        <p:spPr>
          <a:xfrm>
            <a:off x="1104900" y="676275"/>
            <a:ext cx="4603750" cy="3452813"/>
          </a:xfrm>
          <a:solidFill>
            <a:srgbClr val="FFFFFF"/>
          </a:solidFill>
          <a:ln/>
        </p:spPr>
      </p:sp>
      <p:sp>
        <p:nvSpPr>
          <p:cNvPr id="13107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49509F-A52F-E940-BE58-45A095BFB142}" type="slidenum">
              <a:rPr lang="en-US" sz="1200"/>
              <a:pPr/>
              <a:t>69</a:t>
            </a:fld>
            <a:endParaRPr lang="en-US" sz="1200"/>
          </a:p>
        </p:txBody>
      </p:sp>
      <p:sp>
        <p:nvSpPr>
          <p:cNvPr id="133122" name="Rectangle 2"/>
          <p:cNvSpPr>
            <a:spLocks noGrp="1" noRot="1" noChangeAspect="1" noChangeArrowheads="1"/>
          </p:cNvSpPr>
          <p:nvPr>
            <p:ph type="sldImg"/>
          </p:nvPr>
        </p:nvSpPr>
        <p:spPr>
          <a:xfrm>
            <a:off x="1104900" y="676275"/>
            <a:ext cx="4603750" cy="3452813"/>
          </a:xfrm>
          <a:solidFill>
            <a:srgbClr val="FFFFFF"/>
          </a:solidFill>
          <a:ln/>
        </p:spPr>
      </p:sp>
      <p:sp>
        <p:nvSpPr>
          <p:cNvPr id="13312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E55915-696D-E74A-BEDB-4784D96F9517}" type="slidenum">
              <a:rPr lang="en-US" sz="1200"/>
              <a:pPr/>
              <a:t>70</a:t>
            </a:fld>
            <a:endParaRPr lang="en-US" sz="1200"/>
          </a:p>
        </p:txBody>
      </p:sp>
      <p:sp>
        <p:nvSpPr>
          <p:cNvPr id="135170" name="Rectangle 2"/>
          <p:cNvSpPr>
            <a:spLocks noGrp="1" noRot="1" noChangeAspect="1" noChangeArrowheads="1"/>
          </p:cNvSpPr>
          <p:nvPr>
            <p:ph type="sldImg"/>
          </p:nvPr>
        </p:nvSpPr>
        <p:spPr>
          <a:xfrm>
            <a:off x="1104900" y="676275"/>
            <a:ext cx="4603750" cy="3452813"/>
          </a:xfrm>
          <a:solidFill>
            <a:srgbClr val="FFFFFF"/>
          </a:solidFill>
          <a:ln/>
        </p:spPr>
      </p:sp>
      <p:sp>
        <p:nvSpPr>
          <p:cNvPr id="13517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7AF73E-4178-2749-A425-94D48E96106E}" type="slidenum">
              <a:rPr lang="en-US" sz="1200"/>
              <a:pPr/>
              <a:t>71</a:t>
            </a:fld>
            <a:endParaRPr lang="en-US" sz="1200"/>
          </a:p>
        </p:txBody>
      </p:sp>
      <p:sp>
        <p:nvSpPr>
          <p:cNvPr id="137218" name="Rectangle 2"/>
          <p:cNvSpPr>
            <a:spLocks noGrp="1" noRot="1" noChangeAspect="1" noChangeArrowheads="1"/>
          </p:cNvSpPr>
          <p:nvPr>
            <p:ph type="sldImg"/>
          </p:nvPr>
        </p:nvSpPr>
        <p:spPr>
          <a:xfrm>
            <a:off x="1104900" y="676275"/>
            <a:ext cx="4603750" cy="3452813"/>
          </a:xfrm>
          <a:solidFill>
            <a:srgbClr val="FFFFFF"/>
          </a:solidFill>
          <a:ln/>
        </p:spPr>
      </p:sp>
      <p:sp>
        <p:nvSpPr>
          <p:cNvPr id="13721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B3B893-E04B-194A-8AF3-6452BF705322}" type="slidenum">
              <a:rPr lang="en-US" sz="1200"/>
              <a:pPr/>
              <a:t>72</a:t>
            </a:fld>
            <a:endParaRPr lang="en-US" sz="1200"/>
          </a:p>
        </p:txBody>
      </p:sp>
      <p:sp>
        <p:nvSpPr>
          <p:cNvPr id="139266" name="Rectangle 2"/>
          <p:cNvSpPr>
            <a:spLocks noGrp="1" noRot="1" noChangeAspect="1" noChangeArrowheads="1"/>
          </p:cNvSpPr>
          <p:nvPr>
            <p:ph type="sldImg"/>
          </p:nvPr>
        </p:nvSpPr>
        <p:spPr>
          <a:xfrm>
            <a:off x="1104900" y="676275"/>
            <a:ext cx="4603750" cy="3452813"/>
          </a:xfrm>
          <a:solidFill>
            <a:srgbClr val="FFFFFF"/>
          </a:solidFill>
          <a:ln/>
        </p:spPr>
      </p:sp>
      <p:sp>
        <p:nvSpPr>
          <p:cNvPr id="13926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D783D1-C2A5-7744-B5C6-5599E9E8FB2D}" type="slidenum">
              <a:rPr lang="en-US" sz="1200"/>
              <a:pPr/>
              <a:t>73</a:t>
            </a:fld>
            <a:endParaRPr lang="en-US" sz="1200"/>
          </a:p>
        </p:txBody>
      </p:sp>
      <p:sp>
        <p:nvSpPr>
          <p:cNvPr id="141314" name="Rectangle 2"/>
          <p:cNvSpPr>
            <a:spLocks noGrp="1" noRot="1" noChangeAspect="1" noChangeArrowheads="1"/>
          </p:cNvSpPr>
          <p:nvPr>
            <p:ph type="sldImg"/>
          </p:nvPr>
        </p:nvSpPr>
        <p:spPr>
          <a:xfrm>
            <a:off x="1104900" y="676275"/>
            <a:ext cx="4603750" cy="3452813"/>
          </a:xfrm>
          <a:solidFill>
            <a:srgbClr val="FFFFFF"/>
          </a:solidFill>
          <a:ln/>
        </p:spPr>
      </p:sp>
      <p:sp>
        <p:nvSpPr>
          <p:cNvPr id="14131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9BB2FB-403F-3A40-8582-B842DE6FC60C}" type="slidenum">
              <a:rPr lang="en-US" sz="1200"/>
              <a:pPr/>
              <a:t>74</a:t>
            </a:fld>
            <a:endParaRPr lang="en-US" sz="1200"/>
          </a:p>
        </p:txBody>
      </p:sp>
      <p:sp>
        <p:nvSpPr>
          <p:cNvPr id="143362" name="Rectangle 2"/>
          <p:cNvSpPr>
            <a:spLocks noGrp="1" noRot="1" noChangeAspect="1" noChangeArrowheads="1"/>
          </p:cNvSpPr>
          <p:nvPr>
            <p:ph type="sldImg"/>
          </p:nvPr>
        </p:nvSpPr>
        <p:spPr>
          <a:xfrm>
            <a:off x="1104900" y="676275"/>
            <a:ext cx="4603750" cy="3452813"/>
          </a:xfrm>
          <a:solidFill>
            <a:srgbClr val="FFFFFF"/>
          </a:solidFill>
          <a:ln/>
        </p:spPr>
      </p:sp>
      <p:sp>
        <p:nvSpPr>
          <p:cNvPr id="1433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3C372C-E49E-3845-B5FC-8A2A48E37555}" type="slidenum">
              <a:rPr lang="en-US" sz="1200"/>
              <a:pPr/>
              <a:t>75</a:t>
            </a:fld>
            <a:endParaRPr lang="en-US" sz="1200"/>
          </a:p>
        </p:txBody>
      </p:sp>
      <p:sp>
        <p:nvSpPr>
          <p:cNvPr id="145410" name="Rectangle 2"/>
          <p:cNvSpPr>
            <a:spLocks noGrp="1" noRot="1" noChangeAspect="1" noChangeArrowheads="1"/>
          </p:cNvSpPr>
          <p:nvPr>
            <p:ph type="sldImg"/>
          </p:nvPr>
        </p:nvSpPr>
        <p:spPr>
          <a:xfrm>
            <a:off x="1104900" y="676275"/>
            <a:ext cx="4603750" cy="3452813"/>
          </a:xfrm>
          <a:solidFill>
            <a:srgbClr val="FFFFFF"/>
          </a:solidFill>
          <a:ln/>
        </p:spPr>
      </p:sp>
      <p:sp>
        <p:nvSpPr>
          <p:cNvPr id="1454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pPr/>
              <a:t>10</a:t>
            </a:fld>
            <a:endParaRPr lang="en-US" sz="1200"/>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59167A-D843-084F-BF94-6FD0346147F8}" type="slidenum">
              <a:rPr lang="en-US" sz="1200"/>
              <a:pPr/>
              <a:t>76</a:t>
            </a:fld>
            <a:endParaRPr lang="en-US" sz="1200"/>
          </a:p>
        </p:txBody>
      </p:sp>
      <p:sp>
        <p:nvSpPr>
          <p:cNvPr id="147458" name="Rectangle 2"/>
          <p:cNvSpPr>
            <a:spLocks noGrp="1" noRot="1" noChangeAspect="1" noChangeArrowheads="1"/>
          </p:cNvSpPr>
          <p:nvPr>
            <p:ph type="sldImg"/>
          </p:nvPr>
        </p:nvSpPr>
        <p:spPr>
          <a:xfrm>
            <a:off x="1104900" y="676275"/>
            <a:ext cx="4603750" cy="3452813"/>
          </a:xfrm>
          <a:solidFill>
            <a:srgbClr val="FFFFFF"/>
          </a:solidFill>
          <a:ln/>
        </p:spPr>
      </p:sp>
      <p:sp>
        <p:nvSpPr>
          <p:cNvPr id="14745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841235-A423-AC40-A143-15CA704DB67F}" type="slidenum">
              <a:rPr lang="en-US" sz="1200"/>
              <a:pPr/>
              <a:t>77</a:t>
            </a:fld>
            <a:endParaRPr lang="en-US" sz="1200"/>
          </a:p>
        </p:txBody>
      </p:sp>
      <p:sp>
        <p:nvSpPr>
          <p:cNvPr id="149506" name="Rectangle 2"/>
          <p:cNvSpPr>
            <a:spLocks noGrp="1" noRot="1" noChangeAspect="1" noChangeArrowheads="1"/>
          </p:cNvSpPr>
          <p:nvPr>
            <p:ph type="sldImg"/>
          </p:nvPr>
        </p:nvSpPr>
        <p:spPr>
          <a:xfrm>
            <a:off x="1104900" y="676275"/>
            <a:ext cx="4603750" cy="3452813"/>
          </a:xfrm>
          <a:solidFill>
            <a:srgbClr val="FFFFFF"/>
          </a:solidFill>
          <a:ln/>
        </p:spPr>
      </p:sp>
      <p:sp>
        <p:nvSpPr>
          <p:cNvPr id="14950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4E62E6-BA68-7F41-968A-D6D077CBB354}" type="slidenum">
              <a:rPr lang="en-US" sz="1200"/>
              <a:pPr/>
              <a:t>78</a:t>
            </a:fld>
            <a:endParaRPr lang="en-US" sz="1200"/>
          </a:p>
        </p:txBody>
      </p:sp>
      <p:sp>
        <p:nvSpPr>
          <p:cNvPr id="151554" name="Rectangle 2"/>
          <p:cNvSpPr>
            <a:spLocks noGrp="1" noRot="1" noChangeAspect="1" noChangeArrowheads="1"/>
          </p:cNvSpPr>
          <p:nvPr>
            <p:ph type="sldImg"/>
          </p:nvPr>
        </p:nvSpPr>
        <p:spPr>
          <a:xfrm>
            <a:off x="1103313" y="676275"/>
            <a:ext cx="4603750" cy="3452813"/>
          </a:xfrm>
          <a:solidFill>
            <a:srgbClr val="FFFFFF"/>
          </a:solidFill>
          <a:ln/>
        </p:spPr>
      </p:sp>
      <p:sp>
        <p:nvSpPr>
          <p:cNvPr id="1515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BE846C-932B-2843-858F-5422202E45DE}" type="slidenum">
              <a:rPr lang="en-US" sz="1200"/>
              <a:pPr/>
              <a:t>79</a:t>
            </a:fld>
            <a:endParaRPr lang="en-US" sz="1200"/>
          </a:p>
        </p:txBody>
      </p:sp>
      <p:sp>
        <p:nvSpPr>
          <p:cNvPr id="153602" name="Rectangle 2"/>
          <p:cNvSpPr>
            <a:spLocks noGrp="1" noRot="1" noChangeAspect="1" noChangeArrowheads="1"/>
          </p:cNvSpPr>
          <p:nvPr>
            <p:ph type="sldImg"/>
          </p:nvPr>
        </p:nvSpPr>
        <p:spPr>
          <a:xfrm>
            <a:off x="1104900" y="676275"/>
            <a:ext cx="4603750" cy="3452813"/>
          </a:xfrm>
          <a:solidFill>
            <a:srgbClr val="FFFFFF"/>
          </a:solidFill>
          <a:ln/>
        </p:spPr>
      </p:sp>
      <p:sp>
        <p:nvSpPr>
          <p:cNvPr id="1536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8C7433-148D-544A-959C-49B6BA130A8E}" type="slidenum">
              <a:rPr lang="en-US" sz="1200"/>
              <a:pPr/>
              <a:t>80</a:t>
            </a:fld>
            <a:endParaRPr lang="en-US" sz="1200"/>
          </a:p>
        </p:txBody>
      </p:sp>
      <p:sp>
        <p:nvSpPr>
          <p:cNvPr id="155650" name="Rectangle 2"/>
          <p:cNvSpPr>
            <a:spLocks noGrp="1" noRot="1" noChangeAspect="1" noChangeArrowheads="1"/>
          </p:cNvSpPr>
          <p:nvPr>
            <p:ph type="sldImg"/>
          </p:nvPr>
        </p:nvSpPr>
        <p:spPr>
          <a:xfrm>
            <a:off x="1104900" y="676275"/>
            <a:ext cx="4603750" cy="3452813"/>
          </a:xfrm>
          <a:solidFill>
            <a:srgbClr val="FFFFFF"/>
          </a:solidFill>
          <a:ln/>
        </p:spPr>
      </p:sp>
      <p:sp>
        <p:nvSpPr>
          <p:cNvPr id="1556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82</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pPr/>
              <a:t>11</a:t>
            </a:fld>
            <a:endParaRPr lang="en-US" sz="1200"/>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83F86-B418-514A-A813-E3B01F8F0A26}" type="slidenum">
              <a:rPr lang="en-US" sz="1200"/>
              <a:pPr/>
              <a:t>12</a:t>
            </a:fld>
            <a:endParaRPr lang="en-US" sz="1200"/>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945A86-5D7B-C34F-A8D7-11131DF5748D}" type="slidenum">
              <a:rPr lang="en-US" sz="1200"/>
              <a:pPr algn="r"/>
              <a:t>12</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pPr>
                <a:defRPr/>
              </a:pPr>
              <a:t>‹#›</a:t>
            </a:fld>
            <a:endParaRPr lang="en-US"/>
          </a:p>
        </p:txBody>
      </p:sp>
    </p:spTree>
    <p:extLst>
      <p:ext uri="{BB962C8B-B14F-4D97-AF65-F5344CB8AC3E}">
        <p14:creationId xmlns:p14="http://schemas.microsoft.com/office/powerpoint/2010/main" val="28869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pPr>
                <a:defRPr/>
              </a:pPr>
              <a:t>‹#›</a:t>
            </a:fld>
            <a:endParaRPr lang="en-US"/>
          </a:p>
        </p:txBody>
      </p:sp>
    </p:spTree>
    <p:extLst>
      <p:ext uri="{BB962C8B-B14F-4D97-AF65-F5344CB8AC3E}">
        <p14:creationId xmlns:p14="http://schemas.microsoft.com/office/powerpoint/2010/main" val="517771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D601B3D-825C-514A-98C8-340CD6E26F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8673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77B6BBC-55CE-E147-A1E8-279DC2F2BF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88704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FE62BCE-2559-D945-8894-DD8B3BA1E4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735562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65AD0BA-8DD8-654D-BF3A-6F4CAFBA2C4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10471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2F6CB5A-9C8D-414A-BE11-D081EC60FB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1726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55CE1D-1E17-F440-BC2F-19FD53A185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7594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B44ADED-4201-6B43-9F77-DC078912BE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0979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1C1498-B2FC-574A-A819-61B9D18DB7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49480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D206AB4-89B5-BB4A-80C5-78CC5A6268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63299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965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pPr>
                <a:defRPr/>
              </a:pPr>
              <a:t>‹#›</a:t>
            </a:fld>
            <a:endParaRPr lang="en-US"/>
          </a:p>
        </p:txBody>
      </p:sp>
    </p:spTree>
    <p:extLst>
      <p:ext uri="{BB962C8B-B14F-4D97-AF65-F5344CB8AC3E}">
        <p14:creationId xmlns:p14="http://schemas.microsoft.com/office/powerpoint/2010/main" val="1518732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55087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684993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37642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807921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2212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069437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37226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6429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56875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210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pPr>
                <a:defRPr/>
              </a:pPr>
              <a:t>‹#›</a:t>
            </a:fld>
            <a:endParaRPr lang="en-US"/>
          </a:p>
        </p:txBody>
      </p:sp>
    </p:spTree>
    <p:extLst>
      <p:ext uri="{BB962C8B-B14F-4D97-AF65-F5344CB8AC3E}">
        <p14:creationId xmlns:p14="http://schemas.microsoft.com/office/powerpoint/2010/main" val="2792986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7412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8835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2428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527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2881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693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7795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239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6475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256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pPr>
                <a:defRPr/>
              </a:pPr>
              <a:t>‹#›</a:t>
            </a:fld>
            <a:endParaRPr lang="en-US"/>
          </a:p>
        </p:txBody>
      </p:sp>
    </p:spTree>
    <p:extLst>
      <p:ext uri="{BB962C8B-B14F-4D97-AF65-F5344CB8AC3E}">
        <p14:creationId xmlns:p14="http://schemas.microsoft.com/office/powerpoint/2010/main" val="296763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582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47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174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334589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10381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45652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23153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4693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5071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9705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pPr>
                <a:defRPr/>
              </a:pPr>
              <a:t>‹#›</a:t>
            </a:fld>
            <a:endParaRPr lang="en-US"/>
          </a:p>
        </p:txBody>
      </p:sp>
    </p:spTree>
    <p:extLst>
      <p:ext uri="{BB962C8B-B14F-4D97-AF65-F5344CB8AC3E}">
        <p14:creationId xmlns:p14="http://schemas.microsoft.com/office/powerpoint/2010/main" val="223690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84049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07353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729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07610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8393901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364933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516252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750703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62550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1720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pPr>
                <a:defRPr/>
              </a:pPr>
              <a:t>‹#›</a:t>
            </a:fld>
            <a:endParaRPr lang="en-US"/>
          </a:p>
        </p:txBody>
      </p:sp>
    </p:spTree>
    <p:extLst>
      <p:ext uri="{BB962C8B-B14F-4D97-AF65-F5344CB8AC3E}">
        <p14:creationId xmlns:p14="http://schemas.microsoft.com/office/powerpoint/2010/main" val="28624940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50267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052820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941876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446163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82528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805327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08806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2451686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820218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83243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pPr>
                <a:defRPr/>
              </a:pPr>
              <a:t>‹#›</a:t>
            </a:fld>
            <a:endParaRPr lang="en-US"/>
          </a:p>
        </p:txBody>
      </p:sp>
    </p:spTree>
    <p:extLst>
      <p:ext uri="{BB962C8B-B14F-4D97-AF65-F5344CB8AC3E}">
        <p14:creationId xmlns:p14="http://schemas.microsoft.com/office/powerpoint/2010/main" val="5764875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5481789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4019267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1228432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5516034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940305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9511439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816624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5613392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155115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159581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pPr>
                <a:defRPr/>
              </a:pPr>
              <a:t>‹#›</a:t>
            </a:fld>
            <a:endParaRPr lang="en-US"/>
          </a:p>
        </p:txBody>
      </p:sp>
    </p:spTree>
    <p:extLst>
      <p:ext uri="{BB962C8B-B14F-4D97-AF65-F5344CB8AC3E}">
        <p14:creationId xmlns:p14="http://schemas.microsoft.com/office/powerpoint/2010/main" val="6133799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74649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08892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53770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23003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05941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97819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76493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65225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30341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726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pPr>
                <a:defRPr/>
              </a:pPr>
              <a:t>‹#›</a:t>
            </a:fld>
            <a:endParaRPr lang="en-US"/>
          </a:p>
        </p:txBody>
      </p:sp>
    </p:spTree>
    <p:extLst>
      <p:ext uri="{BB962C8B-B14F-4D97-AF65-F5344CB8AC3E}">
        <p14:creationId xmlns:p14="http://schemas.microsoft.com/office/powerpoint/2010/main" val="20854727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61508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8926593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0215698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3671032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33553802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19979228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1819386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24CEA2-033A-B24D-9A67-CBF42D4F7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64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BAE9F-68D6-474F-BC11-12DEA5768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0907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4CA56-1CA4-554D-BBD2-2738BAE4A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901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pPr>
                <a:defRPr/>
              </a:pPr>
              <a:t>‹#›</a:t>
            </a:fld>
            <a:endParaRPr lang="en-US"/>
          </a:p>
        </p:txBody>
      </p:sp>
    </p:spTree>
    <p:extLst>
      <p:ext uri="{BB962C8B-B14F-4D97-AF65-F5344CB8AC3E}">
        <p14:creationId xmlns:p14="http://schemas.microsoft.com/office/powerpoint/2010/main" val="3208625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C30D4-E39A-3B45-95B7-E2E03DFFC0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26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8FA0E6-FBCF-F14C-A7B1-4115F2D3F2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7884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BBE96F-32E3-814D-9C8D-4AF1CCEAC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1308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978DE-FAE3-7846-8A94-9EF1FB67E4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2623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7F8AB-7B8E-C949-96CB-A405AC5EE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4021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4E045-DEC6-4346-BE6A-AF1E6B4181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4181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F0630-6AC6-9743-BFA1-63A3023EB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681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79832-1646-8A4C-AB29-DBE105BFB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1620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B78C91C-9079-4A48-A426-1DB1F6C82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059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55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pPr>
                <a:defRPr/>
              </a:pPr>
              <a:t>‹#›</a:t>
            </a:fld>
            <a:endParaRPr lang="en-US"/>
          </a:p>
        </p:txBody>
      </p:sp>
    </p:spTree>
    <p:extLst>
      <p:ext uri="{BB962C8B-B14F-4D97-AF65-F5344CB8AC3E}">
        <p14:creationId xmlns:p14="http://schemas.microsoft.com/office/powerpoint/2010/main" val="3579454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pPr>
                <a:defRPr/>
              </a:pPr>
              <a:t>‹#›</a:t>
            </a:fld>
            <a:endParaRPr lang="en-US"/>
          </a:p>
        </p:txBody>
      </p:sp>
    </p:spTree>
    <p:extLst>
      <p:ext uri="{BB962C8B-B14F-4D97-AF65-F5344CB8AC3E}">
        <p14:creationId xmlns:p14="http://schemas.microsoft.com/office/powerpoint/2010/main" val="21593592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4693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231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45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492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7064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7797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0714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0420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7586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34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pPr>
                <a:defRPr/>
              </a:pPr>
              <a:t>‹#›</a:t>
            </a:fld>
            <a:endParaRPr lang="en-US"/>
          </a:p>
        </p:txBody>
      </p:sp>
    </p:spTree>
    <p:extLst>
      <p:ext uri="{BB962C8B-B14F-4D97-AF65-F5344CB8AC3E}">
        <p14:creationId xmlns:p14="http://schemas.microsoft.com/office/powerpoint/2010/main" val="29128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pPr>
                <a:defRPr/>
              </a:pPr>
              <a:t>‹#›</a:t>
            </a:fld>
            <a:endParaRPr lang="en-US"/>
          </a:p>
        </p:txBody>
      </p:sp>
    </p:spTree>
    <p:extLst>
      <p:ext uri="{BB962C8B-B14F-4D97-AF65-F5344CB8AC3E}">
        <p14:creationId xmlns:p14="http://schemas.microsoft.com/office/powerpoint/2010/main" val="3240071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pPr>
                <a:defRPr/>
              </a:pPr>
              <a:t>‹#›</a:t>
            </a:fld>
            <a:endParaRPr lang="en-US"/>
          </a:p>
        </p:txBody>
      </p:sp>
    </p:spTree>
    <p:extLst>
      <p:ext uri="{BB962C8B-B14F-4D97-AF65-F5344CB8AC3E}">
        <p14:creationId xmlns:p14="http://schemas.microsoft.com/office/powerpoint/2010/main" val="2088582940"/>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pPr>
                <a:defRPr/>
              </a:pPr>
              <a:t>‹#›</a:t>
            </a:fld>
            <a:endParaRPr lang="en-US"/>
          </a:p>
        </p:txBody>
      </p:sp>
    </p:spTree>
    <p:extLst>
      <p:ext uri="{BB962C8B-B14F-4D97-AF65-F5344CB8AC3E}">
        <p14:creationId xmlns:p14="http://schemas.microsoft.com/office/powerpoint/2010/main" val="1909017940"/>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pPr>
                <a:defRPr/>
              </a:pPr>
              <a:t>‹#›</a:t>
            </a:fld>
            <a:endParaRPr lang="en-US"/>
          </a:p>
        </p:txBody>
      </p:sp>
    </p:spTree>
    <p:extLst>
      <p:ext uri="{BB962C8B-B14F-4D97-AF65-F5344CB8AC3E}">
        <p14:creationId xmlns:p14="http://schemas.microsoft.com/office/powerpoint/2010/main" val="1674465981"/>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pPr>
                <a:defRPr/>
              </a:pPr>
              <a:t>‹#›</a:t>
            </a:fld>
            <a:endParaRPr lang="en-US"/>
          </a:p>
        </p:txBody>
      </p:sp>
    </p:spTree>
    <p:extLst>
      <p:ext uri="{BB962C8B-B14F-4D97-AF65-F5344CB8AC3E}">
        <p14:creationId xmlns:p14="http://schemas.microsoft.com/office/powerpoint/2010/main" val="759595574"/>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pPr>
                <a:defRPr/>
              </a:pPr>
              <a:t>‹#›</a:t>
            </a:fld>
            <a:endParaRPr lang="en-US"/>
          </a:p>
        </p:txBody>
      </p:sp>
    </p:spTree>
    <p:extLst>
      <p:ext uri="{BB962C8B-B14F-4D97-AF65-F5344CB8AC3E}">
        <p14:creationId xmlns:p14="http://schemas.microsoft.com/office/powerpoint/2010/main" val="3538789148"/>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pPr>
                <a:defRPr/>
              </a:pPr>
              <a:t>‹#›</a:t>
            </a:fld>
            <a:endParaRPr lang="en-US"/>
          </a:p>
        </p:txBody>
      </p:sp>
    </p:spTree>
    <p:extLst>
      <p:ext uri="{BB962C8B-B14F-4D97-AF65-F5344CB8AC3E}">
        <p14:creationId xmlns:p14="http://schemas.microsoft.com/office/powerpoint/2010/main" val="2456904268"/>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pPr>
                <a:defRPr/>
              </a:pPr>
              <a:t>‹#›</a:t>
            </a:fld>
            <a:endParaRPr lang="en-US"/>
          </a:p>
        </p:txBody>
      </p:sp>
    </p:spTree>
    <p:extLst>
      <p:ext uri="{BB962C8B-B14F-4D97-AF65-F5344CB8AC3E}">
        <p14:creationId xmlns:p14="http://schemas.microsoft.com/office/powerpoint/2010/main" val="1154821299"/>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pPr>
                <a:defRPr/>
              </a:pPr>
              <a:t>‹#›</a:t>
            </a:fld>
            <a:endParaRPr lang="en-US"/>
          </a:p>
        </p:txBody>
      </p:sp>
    </p:spTree>
    <p:extLst>
      <p:ext uri="{BB962C8B-B14F-4D97-AF65-F5344CB8AC3E}">
        <p14:creationId xmlns:p14="http://schemas.microsoft.com/office/powerpoint/2010/main" val="1166131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pPr>
                <a:defRPr/>
              </a:pPr>
              <a:t>‹#›</a:t>
            </a:fld>
            <a:endParaRPr lang="en-US"/>
          </a:p>
        </p:txBody>
      </p:sp>
    </p:spTree>
    <p:extLst>
      <p:ext uri="{BB962C8B-B14F-4D97-AF65-F5344CB8AC3E}">
        <p14:creationId xmlns:p14="http://schemas.microsoft.com/office/powerpoint/2010/main" val="2524814299"/>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pPr>
                <a:defRPr/>
              </a:pPr>
              <a:t>‹#›</a:t>
            </a:fld>
            <a:endParaRPr lang="en-US"/>
          </a:p>
        </p:txBody>
      </p:sp>
    </p:spTree>
    <p:extLst>
      <p:ext uri="{BB962C8B-B14F-4D97-AF65-F5344CB8AC3E}">
        <p14:creationId xmlns:p14="http://schemas.microsoft.com/office/powerpoint/2010/main" val="4259234562"/>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pPr>
                <a:defRPr/>
              </a:pPr>
              <a:t>‹#›</a:t>
            </a:fld>
            <a:endParaRPr lang="en-US"/>
          </a:p>
        </p:txBody>
      </p:sp>
    </p:spTree>
    <p:extLst>
      <p:ext uri="{BB962C8B-B14F-4D97-AF65-F5344CB8AC3E}">
        <p14:creationId xmlns:p14="http://schemas.microsoft.com/office/powerpoint/2010/main" val="3886043669"/>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pPr>
                <a:defRPr/>
              </a:pPr>
              <a:t>‹#›</a:t>
            </a:fld>
            <a:endParaRPr lang="en-US"/>
          </a:p>
        </p:txBody>
      </p:sp>
    </p:spTree>
    <p:extLst>
      <p:ext uri="{BB962C8B-B14F-4D97-AF65-F5344CB8AC3E}">
        <p14:creationId xmlns:p14="http://schemas.microsoft.com/office/powerpoint/2010/main" val="2686269467"/>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pPr>
                <a:defRPr/>
              </a:pPr>
              <a:t>‹#›</a:t>
            </a:fld>
            <a:endParaRPr lang="en-US"/>
          </a:p>
        </p:txBody>
      </p:sp>
    </p:spTree>
    <p:extLst>
      <p:ext uri="{BB962C8B-B14F-4D97-AF65-F5344CB8AC3E}">
        <p14:creationId xmlns:p14="http://schemas.microsoft.com/office/powerpoint/2010/main" val="2774790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pPr>
                <a:defRPr/>
              </a:pPr>
              <a:t>‹#›</a:t>
            </a:fld>
            <a:endParaRPr lang="en-US"/>
          </a:p>
        </p:txBody>
      </p:sp>
    </p:spTree>
    <p:extLst>
      <p:ext uri="{BB962C8B-B14F-4D97-AF65-F5344CB8AC3E}">
        <p14:creationId xmlns:p14="http://schemas.microsoft.com/office/powerpoint/2010/main" val="2526824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pPr>
                <a:defRPr/>
              </a:pPr>
              <a:t>‹#›</a:t>
            </a:fld>
            <a:endParaRPr lang="en-US"/>
          </a:p>
        </p:txBody>
      </p:sp>
    </p:spTree>
    <p:extLst>
      <p:ext uri="{BB962C8B-B14F-4D97-AF65-F5344CB8AC3E}">
        <p14:creationId xmlns:p14="http://schemas.microsoft.com/office/powerpoint/2010/main" val="1439289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pPr>
                <a:defRPr/>
              </a:pPr>
              <a:t>‹#›</a:t>
            </a:fld>
            <a:endParaRPr lang="en-US"/>
          </a:p>
        </p:txBody>
      </p:sp>
    </p:spTree>
    <p:extLst>
      <p:ext uri="{BB962C8B-B14F-4D97-AF65-F5344CB8AC3E}">
        <p14:creationId xmlns:p14="http://schemas.microsoft.com/office/powerpoint/2010/main" val="3357135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pPr>
                <a:defRPr/>
              </a:pPr>
              <a:t>‹#›</a:t>
            </a:fld>
            <a:endParaRPr lang="en-US"/>
          </a:p>
        </p:txBody>
      </p:sp>
    </p:spTree>
    <p:extLst>
      <p:ext uri="{BB962C8B-B14F-4D97-AF65-F5344CB8AC3E}">
        <p14:creationId xmlns:p14="http://schemas.microsoft.com/office/powerpoint/2010/main" val="2287237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pPr>
                <a:defRPr/>
              </a:pPr>
              <a:t>‹#›</a:t>
            </a:fld>
            <a:endParaRPr lang="en-US"/>
          </a:p>
        </p:txBody>
      </p:sp>
    </p:spTree>
    <p:extLst>
      <p:ext uri="{BB962C8B-B14F-4D97-AF65-F5344CB8AC3E}">
        <p14:creationId xmlns:p14="http://schemas.microsoft.com/office/powerpoint/2010/main" val="140077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pPr>
                <a:defRPr/>
              </a:pPr>
              <a:t>‹#›</a:t>
            </a:fld>
            <a:endParaRPr lang="en-US"/>
          </a:p>
        </p:txBody>
      </p:sp>
    </p:spTree>
    <p:extLst>
      <p:ext uri="{BB962C8B-B14F-4D97-AF65-F5344CB8AC3E}">
        <p14:creationId xmlns:p14="http://schemas.microsoft.com/office/powerpoint/2010/main" val="118990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pPr>
                <a:defRPr/>
              </a:pPr>
              <a:t>‹#›</a:t>
            </a:fld>
            <a:endParaRPr lang="en-US"/>
          </a:p>
        </p:txBody>
      </p:sp>
    </p:spTree>
    <p:extLst>
      <p:ext uri="{BB962C8B-B14F-4D97-AF65-F5344CB8AC3E}">
        <p14:creationId xmlns:p14="http://schemas.microsoft.com/office/powerpoint/2010/main" val="141374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pPr>
                <a:defRPr/>
              </a:pPr>
              <a:t>‹#›</a:t>
            </a:fld>
            <a:endParaRPr lang="en-US"/>
          </a:p>
        </p:txBody>
      </p:sp>
    </p:spTree>
    <p:extLst>
      <p:ext uri="{BB962C8B-B14F-4D97-AF65-F5344CB8AC3E}">
        <p14:creationId xmlns:p14="http://schemas.microsoft.com/office/powerpoint/2010/main" val="3237017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pPr>
                <a:defRPr/>
              </a:pPr>
              <a:t>‹#›</a:t>
            </a:fld>
            <a:endParaRPr lang="en-US"/>
          </a:p>
        </p:txBody>
      </p:sp>
    </p:spTree>
    <p:extLst>
      <p:ext uri="{BB962C8B-B14F-4D97-AF65-F5344CB8AC3E}">
        <p14:creationId xmlns:p14="http://schemas.microsoft.com/office/powerpoint/2010/main" val="554871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pPr>
                <a:defRPr/>
              </a:pPr>
              <a:t>‹#›</a:t>
            </a:fld>
            <a:endParaRPr lang="en-US"/>
          </a:p>
        </p:txBody>
      </p:sp>
    </p:spTree>
    <p:extLst>
      <p:ext uri="{BB962C8B-B14F-4D97-AF65-F5344CB8AC3E}">
        <p14:creationId xmlns:p14="http://schemas.microsoft.com/office/powerpoint/2010/main" val="3696262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pPr>
                <a:defRPr/>
              </a:pPr>
              <a:t>‹#›</a:t>
            </a:fld>
            <a:endParaRPr lang="en-US"/>
          </a:p>
        </p:txBody>
      </p:sp>
    </p:spTree>
    <p:extLst>
      <p:ext uri="{BB962C8B-B14F-4D97-AF65-F5344CB8AC3E}">
        <p14:creationId xmlns:p14="http://schemas.microsoft.com/office/powerpoint/2010/main" val="3882957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pPr>
                <a:defRPr/>
              </a:pPr>
              <a:t>‹#›</a:t>
            </a:fld>
            <a:endParaRPr lang="en-US"/>
          </a:p>
        </p:txBody>
      </p:sp>
    </p:spTree>
    <p:extLst>
      <p:ext uri="{BB962C8B-B14F-4D97-AF65-F5344CB8AC3E}">
        <p14:creationId xmlns:p14="http://schemas.microsoft.com/office/powerpoint/2010/main" val="2435668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pPr>
                <a:defRPr/>
              </a:pPr>
              <a:t>‹#›</a:t>
            </a:fld>
            <a:endParaRPr lang="en-US"/>
          </a:p>
        </p:txBody>
      </p:sp>
    </p:spTree>
    <p:extLst>
      <p:ext uri="{BB962C8B-B14F-4D97-AF65-F5344CB8AC3E}">
        <p14:creationId xmlns:p14="http://schemas.microsoft.com/office/powerpoint/2010/main" val="567247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pPr>
                <a:defRPr/>
              </a:pPr>
              <a:t>‹#›</a:t>
            </a:fld>
            <a:endParaRPr lang="en-US"/>
          </a:p>
        </p:txBody>
      </p:sp>
    </p:spTree>
    <p:extLst>
      <p:ext uri="{BB962C8B-B14F-4D97-AF65-F5344CB8AC3E}">
        <p14:creationId xmlns:p14="http://schemas.microsoft.com/office/powerpoint/2010/main" val="855958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pPr>
                <a:defRPr/>
              </a:pPr>
              <a:t>‹#›</a:t>
            </a:fld>
            <a:endParaRPr lang="en-US"/>
          </a:p>
        </p:txBody>
      </p:sp>
    </p:spTree>
    <p:extLst>
      <p:ext uri="{BB962C8B-B14F-4D97-AF65-F5344CB8AC3E}">
        <p14:creationId xmlns:p14="http://schemas.microsoft.com/office/powerpoint/2010/main" val="944847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pPr>
                <a:defRPr/>
              </a:pPr>
              <a:t>‹#›</a:t>
            </a:fld>
            <a:endParaRPr lang="en-US"/>
          </a:p>
        </p:txBody>
      </p:sp>
    </p:spTree>
    <p:extLst>
      <p:ext uri="{BB962C8B-B14F-4D97-AF65-F5344CB8AC3E}">
        <p14:creationId xmlns:p14="http://schemas.microsoft.com/office/powerpoint/2010/main" val="199838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pPr>
                <a:defRPr/>
              </a:pPr>
              <a:t>‹#›</a:t>
            </a:fld>
            <a:endParaRPr lang="en-US"/>
          </a:p>
        </p:txBody>
      </p:sp>
    </p:spTree>
    <p:extLst>
      <p:ext uri="{BB962C8B-B14F-4D97-AF65-F5344CB8AC3E}">
        <p14:creationId xmlns:p14="http://schemas.microsoft.com/office/powerpoint/2010/main" val="905058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pPr>
                <a:defRPr/>
              </a:pPr>
              <a:t>‹#›</a:t>
            </a:fld>
            <a:endParaRPr lang="en-US"/>
          </a:p>
        </p:txBody>
      </p:sp>
    </p:spTree>
    <p:extLst>
      <p:ext uri="{BB962C8B-B14F-4D97-AF65-F5344CB8AC3E}">
        <p14:creationId xmlns:p14="http://schemas.microsoft.com/office/powerpoint/2010/main" val="2699563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pPr>
                <a:defRPr/>
              </a:pPr>
              <a:t>‹#›</a:t>
            </a:fld>
            <a:endParaRPr lang="en-US"/>
          </a:p>
        </p:txBody>
      </p:sp>
    </p:spTree>
    <p:extLst>
      <p:ext uri="{BB962C8B-B14F-4D97-AF65-F5344CB8AC3E}">
        <p14:creationId xmlns:p14="http://schemas.microsoft.com/office/powerpoint/2010/main" val="344361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pPr>
                <a:defRPr/>
              </a:pPr>
              <a:t>‹#›</a:t>
            </a:fld>
            <a:endParaRPr lang="en-US"/>
          </a:p>
        </p:txBody>
      </p:sp>
    </p:spTree>
    <p:extLst>
      <p:ext uri="{BB962C8B-B14F-4D97-AF65-F5344CB8AC3E}">
        <p14:creationId xmlns:p14="http://schemas.microsoft.com/office/powerpoint/2010/main" val="1598942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pPr>
                <a:defRPr/>
              </a:pPr>
              <a:t>‹#›</a:t>
            </a:fld>
            <a:endParaRPr lang="en-US"/>
          </a:p>
        </p:txBody>
      </p:sp>
    </p:spTree>
    <p:extLst>
      <p:ext uri="{BB962C8B-B14F-4D97-AF65-F5344CB8AC3E}">
        <p14:creationId xmlns:p14="http://schemas.microsoft.com/office/powerpoint/2010/main" val="471509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pPr>
                <a:defRPr/>
              </a:pPr>
              <a:t>‹#›</a:t>
            </a:fld>
            <a:endParaRPr lang="en-US"/>
          </a:p>
        </p:txBody>
      </p:sp>
    </p:spTree>
    <p:extLst>
      <p:ext uri="{BB962C8B-B14F-4D97-AF65-F5344CB8AC3E}">
        <p14:creationId xmlns:p14="http://schemas.microsoft.com/office/powerpoint/2010/main" val="4287518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pPr>
                <a:defRPr/>
              </a:pPr>
              <a:t>‹#›</a:t>
            </a:fld>
            <a:endParaRPr lang="en-US"/>
          </a:p>
        </p:txBody>
      </p:sp>
    </p:spTree>
    <p:extLst>
      <p:ext uri="{BB962C8B-B14F-4D97-AF65-F5344CB8AC3E}">
        <p14:creationId xmlns:p14="http://schemas.microsoft.com/office/powerpoint/2010/main" val="2211188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pPr>
                <a:defRPr/>
              </a:pPr>
              <a:t>‹#›</a:t>
            </a:fld>
            <a:endParaRPr lang="en-US"/>
          </a:p>
        </p:txBody>
      </p:sp>
    </p:spTree>
    <p:extLst>
      <p:ext uri="{BB962C8B-B14F-4D97-AF65-F5344CB8AC3E}">
        <p14:creationId xmlns:p14="http://schemas.microsoft.com/office/powerpoint/2010/main" val="666264848"/>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pPr>
                <a:defRPr/>
              </a:pPr>
              <a:t>‹#›</a:t>
            </a:fld>
            <a:endParaRPr lang="en-US"/>
          </a:p>
        </p:txBody>
      </p:sp>
    </p:spTree>
    <p:extLst>
      <p:ext uri="{BB962C8B-B14F-4D97-AF65-F5344CB8AC3E}">
        <p14:creationId xmlns:p14="http://schemas.microsoft.com/office/powerpoint/2010/main" val="369693969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pPr>
                <a:defRPr/>
              </a:pPr>
              <a:t>‹#›</a:t>
            </a:fld>
            <a:endParaRPr lang="en-US"/>
          </a:p>
        </p:txBody>
      </p:sp>
    </p:spTree>
    <p:extLst>
      <p:ext uri="{BB962C8B-B14F-4D97-AF65-F5344CB8AC3E}">
        <p14:creationId xmlns:p14="http://schemas.microsoft.com/office/powerpoint/2010/main" val="139290692"/>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pPr>
                <a:defRPr/>
              </a:pPr>
              <a:t>‹#›</a:t>
            </a:fld>
            <a:endParaRPr lang="en-US"/>
          </a:p>
        </p:txBody>
      </p:sp>
    </p:spTree>
    <p:extLst>
      <p:ext uri="{BB962C8B-B14F-4D97-AF65-F5344CB8AC3E}">
        <p14:creationId xmlns:p14="http://schemas.microsoft.com/office/powerpoint/2010/main" val="387203088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pPr>
                <a:defRPr/>
              </a:pPr>
              <a:t>‹#›</a:t>
            </a:fld>
            <a:endParaRPr lang="en-US"/>
          </a:p>
        </p:txBody>
      </p:sp>
    </p:spTree>
    <p:extLst>
      <p:ext uri="{BB962C8B-B14F-4D97-AF65-F5344CB8AC3E}">
        <p14:creationId xmlns:p14="http://schemas.microsoft.com/office/powerpoint/2010/main" val="2133040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pPr>
                <a:defRPr/>
              </a:pPr>
              <a:t>‹#›</a:t>
            </a:fld>
            <a:endParaRPr lang="en-US"/>
          </a:p>
        </p:txBody>
      </p:sp>
    </p:spTree>
    <p:extLst>
      <p:ext uri="{BB962C8B-B14F-4D97-AF65-F5344CB8AC3E}">
        <p14:creationId xmlns:p14="http://schemas.microsoft.com/office/powerpoint/2010/main" val="83740074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pPr>
                <a:defRPr/>
              </a:pPr>
              <a:t>‹#›</a:t>
            </a:fld>
            <a:endParaRPr lang="en-US"/>
          </a:p>
        </p:txBody>
      </p:sp>
    </p:spTree>
    <p:extLst>
      <p:ext uri="{BB962C8B-B14F-4D97-AF65-F5344CB8AC3E}">
        <p14:creationId xmlns:p14="http://schemas.microsoft.com/office/powerpoint/2010/main" val="92328259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pPr>
                <a:defRPr/>
              </a:pPr>
              <a:t>‹#›</a:t>
            </a:fld>
            <a:endParaRPr lang="en-US"/>
          </a:p>
        </p:txBody>
      </p:sp>
    </p:spTree>
    <p:extLst>
      <p:ext uri="{BB962C8B-B14F-4D97-AF65-F5344CB8AC3E}">
        <p14:creationId xmlns:p14="http://schemas.microsoft.com/office/powerpoint/2010/main" val="971348310"/>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pPr>
                <a:defRPr/>
              </a:pPr>
              <a:t>‹#›</a:t>
            </a:fld>
            <a:endParaRPr lang="en-US"/>
          </a:p>
        </p:txBody>
      </p:sp>
    </p:spTree>
    <p:extLst>
      <p:ext uri="{BB962C8B-B14F-4D97-AF65-F5344CB8AC3E}">
        <p14:creationId xmlns:p14="http://schemas.microsoft.com/office/powerpoint/2010/main" val="3282476562"/>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pPr>
                <a:defRPr/>
              </a:pPr>
              <a:t>‹#›</a:t>
            </a:fld>
            <a:endParaRPr lang="en-US"/>
          </a:p>
        </p:txBody>
      </p:sp>
    </p:spTree>
    <p:extLst>
      <p:ext uri="{BB962C8B-B14F-4D97-AF65-F5344CB8AC3E}">
        <p14:creationId xmlns:p14="http://schemas.microsoft.com/office/powerpoint/2010/main" val="287057918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pPr>
                <a:defRPr/>
              </a:pPr>
              <a:t>‹#›</a:t>
            </a:fld>
            <a:endParaRPr lang="en-US"/>
          </a:p>
        </p:txBody>
      </p:sp>
    </p:spTree>
    <p:extLst>
      <p:ext uri="{BB962C8B-B14F-4D97-AF65-F5344CB8AC3E}">
        <p14:creationId xmlns:p14="http://schemas.microsoft.com/office/powerpoint/2010/main" val="387138724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pPr>
                <a:defRPr/>
              </a:pPr>
              <a:t>‹#›</a:t>
            </a:fld>
            <a:endParaRPr lang="en-US"/>
          </a:p>
        </p:txBody>
      </p:sp>
    </p:spTree>
    <p:extLst>
      <p:ext uri="{BB962C8B-B14F-4D97-AF65-F5344CB8AC3E}">
        <p14:creationId xmlns:p14="http://schemas.microsoft.com/office/powerpoint/2010/main" val="2888543261"/>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6038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268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746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pPr>
                <a:defRPr/>
              </a:pPr>
              <a:t>‹#›</a:t>
            </a:fld>
            <a:endParaRPr lang="en-US"/>
          </a:p>
        </p:txBody>
      </p:sp>
    </p:spTree>
    <p:extLst>
      <p:ext uri="{BB962C8B-B14F-4D97-AF65-F5344CB8AC3E}">
        <p14:creationId xmlns:p14="http://schemas.microsoft.com/office/powerpoint/2010/main" val="1770113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8720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0404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53895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224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8327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2245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399484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3754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76711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3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pPr>
                <a:defRPr/>
              </a:pPr>
              <a:t>‹#›</a:t>
            </a:fld>
            <a:endParaRPr lang="en-US"/>
          </a:p>
        </p:txBody>
      </p:sp>
    </p:spTree>
    <p:extLst>
      <p:ext uri="{BB962C8B-B14F-4D97-AF65-F5344CB8AC3E}">
        <p14:creationId xmlns:p14="http://schemas.microsoft.com/office/powerpoint/2010/main" val="2831889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44883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4293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973447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3/21/24</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277583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435286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40278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359106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167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03417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51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pPr>
                <a:defRPr/>
              </a:pPr>
              <a:t>‹#›</a:t>
            </a:fld>
            <a:endParaRPr lang="en-US"/>
          </a:p>
        </p:txBody>
      </p:sp>
    </p:spTree>
    <p:extLst>
      <p:ext uri="{BB962C8B-B14F-4D97-AF65-F5344CB8AC3E}">
        <p14:creationId xmlns:p14="http://schemas.microsoft.com/office/powerpoint/2010/main" val="2662614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8236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94190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613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1247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267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38378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16262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54692589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38201" y="1981200"/>
            <a:ext cx="6553200" cy="9906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838201" y="3048001"/>
            <a:ext cx="6553200" cy="1219200"/>
          </a:xfrm>
        </p:spPr>
        <p:txBody>
          <a:bodyPr anchor="ctr"/>
          <a:lstStyle>
            <a:lvl1pPr marL="0" indent="0">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1B6D0CD2-3832-EF49-A4F2-B86BA47A1D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251854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120B2E8-1777-C648-97E4-FD537C08B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071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0.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5.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20.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9.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86441EB-B7B6-D543-83BD-CA0D5169F9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477001"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fld id="{4FBB96F5-118D-714A-A26C-C436BD735C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4854832"/>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1" charset="-128"/>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1" charset="-128"/>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1" charset="-128"/>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43381255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03291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10350"/>
      </p:ext>
    </p:extLst>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321870"/>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DBA8A87-EC4F-1C4D-86CB-4773BD2246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4445580"/>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3173758940"/>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296016782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pPr/>
              <a:t>‹#›</a:t>
            </a:fld>
            <a:endParaRPr lang="en-US"/>
          </a:p>
        </p:txBody>
      </p:sp>
    </p:spTree>
    <p:extLst>
      <p:ext uri="{BB962C8B-B14F-4D97-AF65-F5344CB8AC3E}">
        <p14:creationId xmlns:p14="http://schemas.microsoft.com/office/powerpoint/2010/main" val="1170793499"/>
      </p:ext>
    </p:extLst>
  </p:cSld>
  <p:clrMap bg1="lt1" tx1="dk1" bg2="lt2" tx2="dk2" accent1="accent1" accent2="accent2" accent3="accent3" accent4="accent4" accent5="accent5" accent6="accent6" hlink="hlink" folHlink="folHlink"/>
  <p:sldLayoutIdLst>
    <p:sldLayoutId id="2147483987" r:id="rId1"/>
    <p:sldLayoutId id="214748398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1639952826"/>
      </p:ext>
    </p:extLst>
  </p:cSld>
  <p:clrMap bg1="lt1" tx1="dk1" bg2="lt2" tx2="dk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eaLnBrk="1" hangingPunct="1">
              <a:defRPr/>
            </a:pPr>
            <a:endParaRPr kumimoji="1" lang="en-US">
              <a:latin typeface="Times New Roman" charset="0"/>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endParaRPr lang="en-US"/>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endParaRPr lang="en-US"/>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endParaRPr lang="en-US"/>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endParaRPr lang="en-US"/>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CC2E3E-92EA-BA43-A3BA-AF41E51D0FB8}"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386518749"/>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69917691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55"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pPr>
                <a:defRPr/>
              </a:pPr>
              <a:t>‹#›</a:t>
            </a:fld>
            <a:endParaRPr lang="en-US"/>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56"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a:defRPr/>
            </a:pPr>
            <a:endParaRPr lang="en-US"/>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a:defRPr/>
            </a:pPr>
            <a:endParaRPr lang="en-US"/>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a:defRPr/>
            </a:pPr>
            <a:fld id="{F0966001-D558-4146-9E68-C454F3843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9263"/>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defTabSz="457200">
              <a:defRPr/>
            </a:pPr>
            <a:fld id="{99E5EBB5-CC89-CB4E-8A18-ECC5C36B2FFE}" type="slidenum">
              <a:rPr lang="en-US"/>
              <a:pPr defTabSz="457200">
                <a:defRPr/>
              </a:pPr>
              <a:t>‹#›</a:t>
            </a:fld>
            <a:endParaRPr lang="en-US"/>
          </a:p>
        </p:txBody>
      </p:sp>
    </p:spTree>
    <p:extLst>
      <p:ext uri="{BB962C8B-B14F-4D97-AF65-F5344CB8AC3E}">
        <p14:creationId xmlns:p14="http://schemas.microsoft.com/office/powerpoint/2010/main" val="2422143291"/>
      </p:ext>
    </p:extLst>
  </p:cSld>
  <p:clrMap bg1="lt1" tx1="dk1" bg2="lt2" tx2="dk2" accent1="accent1" accent2="accent2" accent3="accent3" accent4="accent4" accent5="accent5" accent6="accent6" hlink="hlink" folHlink="folHlink"/>
  <p:sldLayoutIdLst>
    <p:sldLayoutId id="2147483875" r:id="rId1"/>
    <p:sldLayoutId id="2147483876"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5039481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8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7.xml"/><Relationship Id="rId1" Type="http://schemas.openxmlformats.org/officeDocument/2006/relationships/themeOverride" Target="../theme/themeOverride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7.xml"/><Relationship Id="rId1" Type="http://schemas.openxmlformats.org/officeDocument/2006/relationships/themeOverride" Target="../theme/themeOverride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7.xml"/><Relationship Id="rId1" Type="http://schemas.openxmlformats.org/officeDocument/2006/relationships/themeOverride" Target="../theme/themeOverride3.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7.xml"/><Relationship Id="rId1" Type="http://schemas.openxmlformats.org/officeDocument/2006/relationships/themeOverride" Target="../theme/themeOverride4.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7.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7.xml"/><Relationship Id="rId1" Type="http://schemas.openxmlformats.org/officeDocument/2006/relationships/themeOverride" Target="../theme/themeOverride6.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2.xml"/><Relationship Id="rId1" Type="http://schemas.openxmlformats.org/officeDocument/2006/relationships/themeOverride" Target="../theme/themeOverride7.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2.xml"/><Relationship Id="rId1" Type="http://schemas.openxmlformats.org/officeDocument/2006/relationships/themeOverride" Target="../theme/themeOverride8.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5.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44.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7.xml"/><Relationship Id="rId1" Type="http://schemas.openxmlformats.org/officeDocument/2006/relationships/themeOverride" Target="../theme/themeOverride9.xml"/><Relationship Id="rId5" Type="http://schemas.microsoft.com/office/2007/relationships/hdphoto" Target="../media/hdphoto1.wdp"/><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9.xml"/><Relationship Id="rId1" Type="http://schemas.openxmlformats.org/officeDocument/2006/relationships/themeOverride" Target="../theme/themeOverride10.xml"/><Relationship Id="rId4" Type="http://schemas.openxmlformats.org/officeDocument/2006/relationships/image" Target="../media/image62.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9.xml"/><Relationship Id="rId1" Type="http://schemas.openxmlformats.org/officeDocument/2006/relationships/themeOverride" Target="../theme/themeOverride11.xml"/><Relationship Id="rId4" Type="http://schemas.openxmlformats.org/officeDocument/2006/relationships/image" Target="../media/image62.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69.xml"/><Relationship Id="rId1" Type="http://schemas.openxmlformats.org/officeDocument/2006/relationships/themeOverride" Target="../theme/themeOverride12.xml"/><Relationship Id="rId4" Type="http://schemas.openxmlformats.org/officeDocument/2006/relationships/image" Target="../media/image62.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9.xml"/><Relationship Id="rId1" Type="http://schemas.openxmlformats.org/officeDocument/2006/relationships/themeOverride" Target="../theme/themeOverride13.xml"/><Relationship Id="rId4" Type="http://schemas.openxmlformats.org/officeDocument/2006/relationships/image" Target="../media/image62.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9.xml"/><Relationship Id="rId1" Type="http://schemas.openxmlformats.org/officeDocument/2006/relationships/themeOverride" Target="../theme/themeOverride14.xml"/><Relationship Id="rId4" Type="http://schemas.openxmlformats.org/officeDocument/2006/relationships/image" Target="../media/image62.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9.xml"/><Relationship Id="rId1" Type="http://schemas.openxmlformats.org/officeDocument/2006/relationships/themeOverride" Target="../theme/themeOverride15.xml"/><Relationship Id="rId4" Type="http://schemas.openxmlformats.org/officeDocument/2006/relationships/image" Target="../media/image62.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1.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1.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85.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86.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ablaz-insert-fi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idx="4294967295"/>
          </p:nvPr>
        </p:nvSpPr>
        <p:spPr>
          <a:xfrm>
            <a:off x="0" y="4724400"/>
            <a:ext cx="9144000" cy="838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Other Events at the Rapture</a:t>
            </a:r>
            <a:endParaRPr lang="en-US" dirty="0">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9B7E20E-FB54-C0BB-328B-A91544CA1F8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en-US" b="1">
                <a:latin typeface="Arial" charset="0"/>
                <a:ea typeface="ＭＳ Ｐゴシック" charset="0"/>
                <a:cs typeface="ＭＳ Ｐゴシック" charset="0"/>
              </a:rPr>
              <a:t>New bodies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eaLnBrk="1" hangingPunct="1">
              <a:spcBef>
                <a:spcPct val="20000"/>
              </a:spcBef>
              <a:buFont typeface="Wingdings" charset="0"/>
              <a:buNone/>
              <a:defRPr/>
            </a:pPr>
            <a:r>
              <a:rPr lang="en-US" sz="3200" b="1" i="1">
                <a:ea typeface="ヒラギノ角ゴ Pro W3" charset="0"/>
                <a:cs typeface="ヒラギノ角ゴ Pro W3" charset="0"/>
              </a:rPr>
              <a:t>Is this a judgment to determine </a:t>
            </a:r>
            <a:r>
              <a:rPr lang="en-US" sz="3200" b="1" i="1" u="sng">
                <a:ea typeface="ヒラギノ角ゴ Pro W3" charset="0"/>
                <a:cs typeface="ヒラギノ角ゴ Pro W3" charset="0"/>
              </a:rPr>
              <a:t>salvation</a:t>
            </a:r>
            <a:r>
              <a:rPr lang="en-US" sz="3200" b="1" i="1">
                <a:ea typeface="ヒラギノ角ゴ Pro W3" charset="0"/>
                <a:cs typeface="ヒラギノ角ゴ Pro W3" charset="0"/>
              </a:rPr>
              <a:t>?</a:t>
            </a:r>
          </a:p>
          <a:p>
            <a:pPr eaLnBrk="1" hangingPunct="1">
              <a:spcBef>
                <a:spcPct val="20000"/>
              </a:spcBef>
              <a:buFont typeface="Wingdings" charset="0"/>
              <a:buNone/>
              <a:defRPr/>
            </a:pPr>
            <a:endParaRPr lang="en-US" sz="3200" b="1" i="1">
              <a:ea typeface="ヒラギノ角ゴ Pro W3" charset="0"/>
              <a:cs typeface="ヒラギノ角ゴ Pro W3" charset="0"/>
            </a:endParaRPr>
          </a:p>
          <a:p>
            <a:pPr eaLnBrk="1" hangingPunct="1">
              <a:spcBef>
                <a:spcPct val="20000"/>
              </a:spcBef>
              <a:buFont typeface="Wingdings" charset="0"/>
              <a:buNone/>
              <a:defRPr/>
            </a:pPr>
            <a:r>
              <a:rPr lang="en-US" sz="3200" b="1" i="1">
                <a:ea typeface="ヒラギノ角ゴ Pro W3" charset="0"/>
                <a:cs typeface="ヒラギノ角ゴ Pro W3" charset="0"/>
              </a:rPr>
              <a:t>Or is it to </a:t>
            </a:r>
            <a:r>
              <a:rPr lang="en-US" sz="3200" b="1" i="1" u="sng">
                <a:ea typeface="ヒラギノ角ゴ Pro W3" charset="0"/>
                <a:cs typeface="ヒラギノ角ゴ Pro W3" charset="0"/>
              </a:rPr>
              <a:t>reward</a:t>
            </a:r>
            <a:r>
              <a:rPr lang="en-US" sz="3200" b="1" i="1">
                <a:ea typeface="ヒラギノ角ゴ Pro W3" charset="0"/>
                <a:cs typeface="ヒラギノ角ゴ Pro W3" charset="0"/>
              </a:rPr>
              <a:t> believers?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en-US" sz="3600">
                <a:solidFill>
                  <a:schemeClr val="tx1"/>
                </a:solidFill>
                <a:latin typeface="Arial" charset="0"/>
                <a:ea typeface="ＭＳ Ｐゴシック" charset="0"/>
                <a:cs typeface="ＭＳ Ｐゴシック" charset="0"/>
              </a:rPr>
              <a:t>The Bema Still Exists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en-US" sz="4000">
                <a:solidFill>
                  <a:schemeClr val="bg1"/>
                </a:solidFill>
                <a:latin typeface="Arial" charset="0"/>
                <a:ea typeface="ＭＳ Ｐゴシック" charset="0"/>
                <a:cs typeface="ＭＳ Ｐゴシック" charset="0"/>
              </a:rPr>
              <a:t>Bema with Acrocorinth in Distance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View from Acrocorinth</a:t>
            </a:r>
            <a:endParaRPr lang="en-US">
              <a:latin typeface="Arial"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The Main City Below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94218" name="Text Box 11"/>
          <p:cNvSpPr txBox="1">
            <a:spLocks noChangeArrowheads="1"/>
          </p:cNvSpPr>
          <p:nvPr/>
        </p:nvSpPr>
        <p:spPr bwMode="auto">
          <a:xfrm>
            <a:off x="685800" y="6338888"/>
            <a:ext cx="3178175" cy="3667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b="1" i="1">
                <a:solidFill>
                  <a:srgbClr val="FFFFFF"/>
                </a:solidFill>
                <a:latin typeface="Arial Narrow" charset="0"/>
              </a:rPr>
              <a:t>Bible Visual Resource Book, </a:t>
            </a:r>
            <a:r>
              <a:rPr lang="en-US" altLang="zh-CN" sz="1800" b="1">
                <a:solidFill>
                  <a:srgbClr val="FFFFFF"/>
                </a:solidFill>
                <a:latin typeface="Arial Narrow" charset="0"/>
              </a:rPr>
              <a:t>235</a:t>
            </a:r>
            <a:r>
              <a:rPr lang="en-US" altLang="zh-CN" sz="2800" b="1">
                <a:solidFill>
                  <a:srgbClr val="FFFFFF"/>
                </a:solidFill>
                <a:latin typeface="Arial Narrow"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221"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rPr>
              <a:t>The Corinthian Marketplace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a:solidFill>
                  <a:srgbClr val="3333FF"/>
                </a:solidFill>
                <a:latin typeface="Times New Roman" charset="0"/>
              </a:rPr>
              <a:t>Lawsuits </a:t>
            </a:r>
            <a:br>
              <a:rPr lang="en-US" sz="3600" b="1">
                <a:solidFill>
                  <a:srgbClr val="3333FF"/>
                </a:solidFill>
                <a:latin typeface="Times New Roman" charset="0"/>
              </a:rPr>
            </a:br>
            <a:r>
              <a:rPr lang="en-US" sz="3600" b="1">
                <a:solidFill>
                  <a:srgbClr val="3333FF"/>
                </a:solidFill>
                <a:latin typeface="Times New Roman" charset="0"/>
              </a:rPr>
              <a:t>1 Cor. 6</a:t>
            </a:r>
          </a:p>
        </p:txBody>
      </p:sp>
      <p:sp>
        <p:nvSpPr>
          <p:cNvPr id="66565" name="Text Box 5"/>
          <p:cNvSpPr txBox="1">
            <a:spLocks noChangeArrowheads="1"/>
          </p:cNvSpPr>
          <p:nvPr/>
        </p:nvSpPr>
        <p:spPr bwMode="auto">
          <a:xfrm>
            <a:off x="2667000" y="4495800"/>
            <a:ext cx="3810000" cy="157003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a:solidFill>
                  <a:srgbClr val="3333FF"/>
                </a:solidFill>
                <a:latin typeface="Times New Roman" charset="0"/>
              </a:rPr>
              <a:t>Paul brought before judgment seat</a:t>
            </a:r>
          </a:p>
          <a:p>
            <a:pPr algn="ctr" eaLnBrk="1" hangingPunct="1">
              <a:defRPr/>
            </a:pPr>
            <a:r>
              <a:rPr lang="en-US" sz="3200" b="1">
                <a:solidFill>
                  <a:srgbClr val="3333FF"/>
                </a:solidFill>
                <a:latin typeface="Times New Roman" charset="0"/>
              </a:rPr>
              <a:t>Acts 18:12</a:t>
            </a:r>
          </a:p>
        </p:txBody>
      </p:sp>
      <p:sp>
        <p:nvSpPr>
          <p:cNvPr id="66566" name="Text Box 6"/>
          <p:cNvSpPr txBox="1">
            <a:spLocks noChangeArrowheads="1"/>
          </p:cNvSpPr>
          <p:nvPr/>
        </p:nvSpPr>
        <p:spPr bwMode="auto">
          <a:xfrm>
            <a:off x="6781800" y="3962400"/>
            <a:ext cx="1905000" cy="641350"/>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a:solidFill>
                  <a:srgbClr val="FF0805"/>
                </a:solidFill>
                <a:latin typeface="Times New Roman" charset="0"/>
              </a:rPr>
              <a:t>Bema</a:t>
            </a: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Times New Roman" charset="0"/>
              </a:rPr>
              <a:t>The Bema at Corinth</a:t>
            </a:r>
            <a:endParaRPr lang="en-US" sz="360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96264" name="TextBox 10"/>
          <p:cNvSpPr txBox="1">
            <a:spLocks noChangeArrowheads="1"/>
          </p:cNvSpPr>
          <p:nvPr/>
        </p:nvSpPr>
        <p:spPr bwMode="auto">
          <a:xfrm>
            <a:off x="0" y="0"/>
            <a:ext cx="9372600"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dirty="0">
                <a:solidFill>
                  <a:srgbClr val="FFFFFF"/>
                </a:solidFill>
              </a:rPr>
              <a:t>"But while </a:t>
            </a:r>
            <a:r>
              <a:rPr lang="en-US" altLang="ja-JP" sz="2800" dirty="0" err="1">
                <a:solidFill>
                  <a:srgbClr val="FFFFFF"/>
                </a:solidFill>
              </a:rPr>
              <a:t>Gallio</a:t>
            </a:r>
            <a:r>
              <a:rPr lang="en-US" altLang="ja-JP" sz="2800" dirty="0">
                <a:solidFill>
                  <a:srgbClr val="FFFFFF"/>
                </a:solidFill>
              </a:rPr>
              <a:t> was proconsul of Achaia, the Jews with one accord rose up against Paul and brought him before the judgment seat [bema]" (Acts 18:12)</a:t>
            </a:r>
            <a:endParaRPr lang="en-US" sz="2800" dirty="0">
              <a:solidFill>
                <a:srgbClr val="FFFFFF"/>
              </a:solidFill>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dirty="0">
                <a:solidFill>
                  <a:schemeClr val="bg1"/>
                </a:solidFill>
                <a:latin typeface="Arial" charset="0"/>
                <a:ea typeface="ＭＳ Ｐゴシック" charset="0"/>
                <a:cs typeface="ＭＳ Ｐゴシック" charset="0"/>
              </a:rPr>
              <a:t>“So we make it our goal to please him, whether we are at home in the body or away from it.  </a:t>
            </a:r>
            <a:r>
              <a:rPr lang="en-US" sz="2000" b="1" baseline="30000" dirty="0">
                <a:solidFill>
                  <a:schemeClr val="bg1"/>
                </a:solidFill>
                <a:latin typeface="Arial" charset="0"/>
                <a:ea typeface="ＭＳ Ｐゴシック" charset="0"/>
                <a:cs typeface="ＭＳ Ｐゴシック" charset="0"/>
              </a:rPr>
              <a:t>10</a:t>
            </a:r>
            <a:r>
              <a:rPr lang="en-US" sz="2000" b="1" dirty="0">
                <a:solidFill>
                  <a:schemeClr val="bg1"/>
                </a:solidFill>
                <a:latin typeface="Arial" charset="0"/>
                <a:ea typeface="ＭＳ Ｐゴシック" charset="0"/>
                <a:cs typeface="ＭＳ Ｐゴシック" charset="0"/>
              </a:rPr>
              <a:t>For </a:t>
            </a:r>
            <a:r>
              <a:rPr lang="en-US" sz="2000" b="1" dirty="0">
                <a:solidFill>
                  <a:srgbClr val="FFFF00"/>
                </a:solidFill>
                <a:latin typeface="Arial" charset="0"/>
                <a:ea typeface="ＭＳ Ｐゴシック" charset="0"/>
                <a:cs typeface="ＭＳ Ｐゴシック" charset="0"/>
              </a:rPr>
              <a:t>we must all appear before the judgment seat [bema] of Christ</a:t>
            </a:r>
            <a:r>
              <a:rPr lang="en-US" sz="2000" b="1" dirty="0">
                <a:solidFill>
                  <a:schemeClr val="bg1"/>
                </a:solidFill>
                <a:latin typeface="Arial" charset="0"/>
                <a:ea typeface="ＭＳ Ｐゴシック" charset="0"/>
                <a:cs typeface="ＭＳ Ｐゴシック" charset="0"/>
              </a:rPr>
              <a:t>, that each one may receive what is due him for the things done while in the body, whether good or bad” (2 Cor. 5:9-10 NIV).</a:t>
            </a:r>
            <a:endParaRPr lang="en-US" sz="2000" b="1" dirty="0">
              <a:latin typeface="Arial"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algn="ctr" eaLnBrk="1" hangingPunct="1">
              <a:defRPr/>
            </a:pPr>
            <a:r>
              <a:rPr lang="en-US" sz="4400" b="1"/>
              <a:t>The Speaker or Judge Above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a:effectLst>
            <a:outerShdw blurRad="63500" dist="107763" dir="2700000" algn="ctr" rotWithShape="0">
              <a:schemeClr val="tx2">
                <a:alpha val="74998"/>
              </a:schemeClr>
            </a:outerShdw>
          </a:effectLst>
        </p:spPr>
        <p:txBody>
          <a:bodyPr/>
          <a:lstStyle/>
          <a:p>
            <a:pPr eaLnBrk="1" hangingPunct="1"/>
            <a:r>
              <a:rPr lang="en-US" sz="8800" b="1" dirty="0">
                <a:solidFill>
                  <a:schemeClr val="bg1"/>
                </a:solidFill>
                <a:latin typeface="Arial" charset="0"/>
                <a:ea typeface="ヒラギノ角ゴ Pro W3" charset="0"/>
                <a:cs typeface="ヒラギノ角ゴ Pro W3" charset="0"/>
              </a:rPr>
              <a:t>The Rapture</a:t>
            </a:r>
            <a:endParaRPr lang="en-US" sz="8800" dirty="0">
              <a:solidFill>
                <a:schemeClr val="bg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6485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The One Being Judged or Rewarded Stood Below</a:t>
            </a:r>
            <a:endParaRPr lang="en-US" dirty="0">
              <a:effectLst>
                <a:glow rad="228600">
                  <a:schemeClr val="tx1"/>
                </a:glow>
              </a:effectLst>
              <a:latin typeface="Arial"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en-US"/>
          </a:p>
        </p:txBody>
      </p:sp>
      <p:sp>
        <p:nvSpPr>
          <p:cNvPr id="148482" name="Rectangle 2"/>
          <p:cNvSpPr>
            <a:spLocks noGrp="1" noChangeArrowheads="1"/>
          </p:cNvSpPr>
          <p:nvPr>
            <p:ph type="title" idx="4294967295"/>
          </p:nvPr>
        </p:nvSpPr>
        <p:spPr>
          <a:xfrm>
            <a:off x="304800" y="304800"/>
            <a:ext cx="8299648" cy="990600"/>
          </a:xfrm>
          <a:solidFill>
            <a:schemeClr val="accent2"/>
          </a:solidFill>
          <a:effectLst>
            <a:outerShdw blurRad="63500" dist="35921" dir="2700000" algn="ctr" rotWithShape="0">
              <a:srgbClr val="000000"/>
            </a:outerShdw>
          </a:effectLst>
        </p:spPr>
        <p:txBody>
          <a:bodyPr/>
          <a:lstStyle/>
          <a:p>
            <a:pPr algn="r" eaLnBrk="1" hangingPunct="1">
              <a:defRPr/>
            </a:pPr>
            <a:r>
              <a:rPr lang="en-US" b="1" dirty="0">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dirty="0">
              <a:latin typeface="Arial"/>
              <a:ea typeface="ＭＳ Ｐゴシック" charset="0"/>
              <a:cs typeface="Arial"/>
            </a:endParaRPr>
          </a:p>
        </p:txBody>
      </p:sp>
      <p:sp>
        <p:nvSpPr>
          <p:cNvPr id="104452" name="Text Box 1028"/>
          <p:cNvSpPr txBox="1">
            <a:spLocks noChangeArrowheads="1"/>
          </p:cNvSpPr>
          <p:nvPr/>
        </p:nvSpPr>
        <p:spPr bwMode="auto">
          <a:xfrm>
            <a:off x="228600" y="1447800"/>
            <a:ext cx="89154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dirty="0">
                <a:solidFill>
                  <a:schemeClr val="bg1"/>
                </a:solidFill>
                <a:latin typeface="Arial"/>
                <a:cs typeface="Arial"/>
              </a:rPr>
              <a:t>"In Grecian games in Athens, the old arena contained a raised platform on which the president or umpire of the arena sat.  From here he rewarded all the contestants; and here he rewarded all winners.  It was called the </a:t>
            </a:r>
            <a:r>
              <a:rPr lang="fr-FR" altLang="ja-JP" sz="3200" b="1" i="1" dirty="0">
                <a:solidFill>
                  <a:schemeClr val="bg1"/>
                </a:solidFill>
                <a:latin typeface="Arial"/>
                <a:cs typeface="Arial"/>
              </a:rPr>
              <a:t>'</a:t>
            </a:r>
            <a:r>
              <a:rPr lang="en-US" altLang="ja-JP" sz="3200" b="1" i="1" dirty="0">
                <a:solidFill>
                  <a:schemeClr val="bg1"/>
                </a:solidFill>
                <a:latin typeface="Arial"/>
                <a:cs typeface="Arial"/>
              </a:rPr>
              <a:t>bema</a:t>
            </a:r>
            <a:r>
              <a:rPr lang="fr-FR" altLang="ja-JP" sz="3200" b="1" i="1" dirty="0">
                <a:solidFill>
                  <a:schemeClr val="bg1"/>
                </a:solidFill>
                <a:latin typeface="Arial"/>
                <a:cs typeface="Arial"/>
              </a:rPr>
              <a:t>'</a:t>
            </a:r>
            <a:r>
              <a:rPr lang="en-US" altLang="ja-JP" sz="3200" b="1" i="1" dirty="0">
                <a:solidFill>
                  <a:schemeClr val="bg1"/>
                </a:solidFill>
                <a:latin typeface="Arial"/>
                <a:cs typeface="Arial"/>
              </a:rPr>
              <a:t> </a:t>
            </a:r>
            <a:r>
              <a:rPr lang="en-US" altLang="ja-JP" sz="3200" b="1" dirty="0">
                <a:solidFill>
                  <a:schemeClr val="bg1"/>
                </a:solidFill>
                <a:latin typeface="Arial"/>
                <a:cs typeface="Arial"/>
              </a:rPr>
              <a:t>or </a:t>
            </a:r>
            <a:r>
              <a:rPr lang="fr-FR" altLang="ja-JP" sz="3200" b="1" i="1" dirty="0">
                <a:solidFill>
                  <a:schemeClr val="bg1"/>
                </a:solidFill>
                <a:latin typeface="Arial"/>
                <a:cs typeface="Arial"/>
              </a:rPr>
              <a:t>'</a:t>
            </a:r>
            <a:r>
              <a:rPr lang="en-US" altLang="ja-JP" sz="3200" b="1" i="1" dirty="0">
                <a:solidFill>
                  <a:schemeClr val="bg1"/>
                </a:solidFill>
                <a:latin typeface="Arial"/>
                <a:cs typeface="Arial"/>
              </a:rPr>
              <a:t>reward seat.</a:t>
            </a:r>
            <a:r>
              <a:rPr lang="fr-FR" altLang="ja-JP" sz="3200" b="1" i="1" dirty="0">
                <a:solidFill>
                  <a:schemeClr val="bg1"/>
                </a:solidFill>
                <a:latin typeface="Arial"/>
                <a:cs typeface="Arial"/>
              </a:rPr>
              <a:t>'</a:t>
            </a:r>
            <a:r>
              <a:rPr lang="en-US" altLang="ja-JP" sz="3200" b="1" dirty="0">
                <a:solidFill>
                  <a:schemeClr val="bg1"/>
                </a:solidFill>
                <a:latin typeface="Arial"/>
                <a:cs typeface="Arial"/>
              </a:rPr>
              <a:t>  It was never used of a judicial bench." </a:t>
            </a:r>
            <a:br>
              <a:rPr lang="en-US" altLang="ja-JP" sz="3200" b="1" dirty="0">
                <a:solidFill>
                  <a:schemeClr val="bg1"/>
                </a:solidFill>
                <a:latin typeface="Arial"/>
                <a:cs typeface="Arial"/>
              </a:rPr>
            </a:br>
            <a:endParaRPr lang="en-US" altLang="ja-JP" sz="3200" b="1" dirty="0">
              <a:solidFill>
                <a:schemeClr val="bg1"/>
              </a:solidFill>
              <a:latin typeface="Arial"/>
              <a:cs typeface="Arial"/>
            </a:endParaRPr>
          </a:p>
          <a:p>
            <a:pPr algn="ctr"/>
            <a:r>
              <a:rPr lang="en-US" b="1" dirty="0">
                <a:solidFill>
                  <a:schemeClr val="bg1"/>
                </a:solidFill>
                <a:latin typeface="Arial"/>
                <a:cs typeface="Arial"/>
              </a:rPr>
              <a:t>L. Sale-Harrison, </a:t>
            </a:r>
            <a:r>
              <a:rPr lang="en-US" b="1" i="1" dirty="0">
                <a:solidFill>
                  <a:schemeClr val="bg1"/>
                </a:solidFill>
                <a:latin typeface="Arial"/>
                <a:cs typeface="Arial"/>
              </a:rPr>
              <a:t>Judgment Seat of Christ</a:t>
            </a:r>
            <a:r>
              <a:rPr lang="en-US" b="1" dirty="0">
                <a:solidFill>
                  <a:schemeClr val="bg1"/>
                </a:solidFill>
                <a:latin typeface="Arial"/>
                <a:cs typeface="Arial"/>
              </a:rPr>
              <a:t>, 8</a:t>
            </a:r>
            <a:br>
              <a:rPr lang="en-US" b="1" dirty="0">
                <a:solidFill>
                  <a:schemeClr val="bg1"/>
                </a:solidFill>
                <a:latin typeface="Arial"/>
                <a:cs typeface="Arial"/>
              </a:rPr>
            </a:br>
            <a:r>
              <a:rPr lang="en-US" b="1" dirty="0">
                <a:solidFill>
                  <a:schemeClr val="bg1"/>
                </a:solidFill>
                <a:latin typeface="Arial"/>
                <a:cs typeface="Arial"/>
              </a:rPr>
              <a:t>cited by Pentecost, </a:t>
            </a:r>
            <a:r>
              <a:rPr lang="en-US" b="1" i="1" dirty="0">
                <a:solidFill>
                  <a:schemeClr val="bg1"/>
                </a:solidFill>
                <a:latin typeface="Arial"/>
                <a:cs typeface="Arial"/>
              </a:rPr>
              <a:t>Things to Come</a:t>
            </a:r>
            <a:r>
              <a:rPr lang="en-US" b="1" dirty="0">
                <a:solidFill>
                  <a:schemeClr val="bg1"/>
                </a:solidFill>
                <a:latin typeface="Arial"/>
                <a:cs typeface="Arial"/>
              </a:rPr>
              <a:t>, 220</a:t>
            </a:r>
            <a:endParaRPr lang="en-US" sz="2800" b="1" dirty="0">
              <a:solidFill>
                <a:schemeClr val="bg1"/>
              </a:solidFill>
              <a:latin typeface="Arial"/>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860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509120"/>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Really?</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latin typeface="Arial"/>
                <a:cs typeface="Arial"/>
              </a:rPr>
              <a:t>75</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743200" y="457200"/>
            <a:ext cx="4038600" cy="1752600"/>
          </a:xfrm>
        </p:spPr>
        <p:txBody>
          <a:bodyPr/>
          <a:lstStyle/>
          <a:p>
            <a:pPr algn="ctr" eaLnBrk="1" hangingPunct="1"/>
            <a:r>
              <a:rPr lang="en-US" sz="4000" b="1" dirty="0">
                <a:solidFill>
                  <a:schemeClr val="bg2"/>
                </a:solidFill>
                <a:latin typeface="Arial"/>
                <a:cs typeface="Arial"/>
              </a:rPr>
              <a:t>Bema is Used of Jesus Before Pilate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228600">
                    <a:schemeClr val="tx1"/>
                  </a:glow>
                </a:effectLst>
                <a:latin typeface="Arial" charset="0"/>
              </a:rPr>
              <a:t>The Bema is a Reward Seat</a:t>
            </a: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latin typeface="Times New Roman" charset="0"/>
              </a:rPr>
              <a:t>76</a:t>
            </a:r>
            <a:endParaRPr lang="en-US" dirty="0">
              <a:latin typeface="Times New Roman"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s work"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76</a:t>
            </a:r>
            <a:endParaRPr lang="en-US">
              <a:latin typeface="Times New Roman"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love running.</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46381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3512787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 Christian life is a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11106113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are running well but…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92484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sz="1800">
              <a:solidFill>
                <a:srgbClr val="000000"/>
              </a:solidFill>
              <a:ea typeface="Osaka" charset="0"/>
              <a:cs typeface="Osaka" charset="0"/>
            </a:endParaRPr>
          </a:p>
        </p:txBody>
      </p:sp>
      <p:grpSp>
        <p:nvGrpSpPr>
          <p:cNvPr id="236547" name="Group 3"/>
          <p:cNvGrpSpPr>
            <a:grpSpLocks/>
          </p:cNvGrpSpPr>
          <p:nvPr/>
        </p:nvGrpSpPr>
        <p:grpSpPr bwMode="auto">
          <a:xfrm>
            <a:off x="254000" y="2019300"/>
            <a:ext cx="693738" cy="1466850"/>
            <a:chOff x="648" y="1860"/>
            <a:chExt cx="492" cy="924"/>
          </a:xfrm>
        </p:grpSpPr>
        <p:sp>
          <p:nvSpPr>
            <p:cNvPr id="23657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a typeface="Osaka" charset="0"/>
                <a:cs typeface="Osaka" charset="0"/>
              </a:endParaRPr>
            </a:p>
          </p:txBody>
        </p:sp>
        <p:sp>
          <p:nvSpPr>
            <p:cNvPr id="23657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a typeface="Osaka" charset="0"/>
                <a:cs typeface="Osaka" charset="0"/>
              </a:endParaRPr>
            </a:p>
          </p:txBody>
        </p:sp>
      </p:grpSp>
      <p:sp>
        <p:nvSpPr>
          <p:cNvPr id="236548" name="Text Box 6"/>
          <p:cNvSpPr txBox="1">
            <a:spLocks noChangeArrowheads="1"/>
          </p:cNvSpPr>
          <p:nvPr/>
        </p:nvSpPr>
        <p:spPr bwMode="auto">
          <a:xfrm>
            <a:off x="600075" y="3567113"/>
            <a:ext cx="2197100" cy="519112"/>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Church Age</a:t>
            </a:r>
          </a:p>
        </p:txBody>
      </p:sp>
      <p:sp>
        <p:nvSpPr>
          <p:cNvPr id="23654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a typeface="Osaka" charset="0"/>
              <a:cs typeface="Osaka" charset="0"/>
            </a:endParaRPr>
          </a:p>
        </p:txBody>
      </p:sp>
      <p:sp>
        <p:nvSpPr>
          <p:cNvPr id="23655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Tribulation</a:t>
            </a:r>
          </a:p>
        </p:txBody>
      </p:sp>
      <p:sp>
        <p:nvSpPr>
          <p:cNvPr id="23655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Millennium</a:t>
            </a:r>
          </a:p>
        </p:txBody>
      </p:sp>
      <p:cxnSp>
        <p:nvCxnSpPr>
          <p:cNvPr id="23655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655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Rapture</a:t>
            </a:r>
          </a:p>
        </p:txBody>
      </p:sp>
      <p:sp>
        <p:nvSpPr>
          <p:cNvPr id="23655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a typeface="Osaka" charset="0"/>
              <a:cs typeface="Osaka" charset="0"/>
            </a:endParaRPr>
          </a:p>
        </p:txBody>
      </p:sp>
      <p:sp>
        <p:nvSpPr>
          <p:cNvPr id="236555" name="Text Box 13"/>
          <p:cNvSpPr txBox="1">
            <a:spLocks noChangeArrowheads="1"/>
          </p:cNvSpPr>
          <p:nvPr/>
        </p:nvSpPr>
        <p:spPr bwMode="auto">
          <a:xfrm>
            <a:off x="3835400" y="1852613"/>
            <a:ext cx="2028825" cy="519112"/>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236556" name="Text Box 14"/>
          <p:cNvSpPr txBox="1">
            <a:spLocks noChangeArrowheads="1"/>
          </p:cNvSpPr>
          <p:nvPr/>
        </p:nvSpPr>
        <p:spPr bwMode="auto">
          <a:xfrm>
            <a:off x="2867025" y="4938713"/>
            <a:ext cx="2409825" cy="94615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Battle of</a:t>
            </a:r>
          </a:p>
          <a:p>
            <a:pPr algn="ctr" eaLnBrk="1" hangingPunct="1"/>
            <a:r>
              <a:rPr lang="en-US" sz="2800">
                <a:solidFill>
                  <a:srgbClr val="000000"/>
                </a:solidFill>
                <a:latin typeface="Lucida Sans Unicode" charset="0"/>
              </a:rPr>
              <a:t>Armageddon</a:t>
            </a:r>
          </a:p>
        </p:txBody>
      </p:sp>
      <p:sp>
        <p:nvSpPr>
          <p:cNvPr id="236557" name="Text Box 15"/>
          <p:cNvSpPr txBox="1">
            <a:spLocks noChangeArrowheads="1"/>
          </p:cNvSpPr>
          <p:nvPr/>
        </p:nvSpPr>
        <p:spPr bwMode="auto">
          <a:xfrm>
            <a:off x="5462588" y="4957763"/>
            <a:ext cx="2911475" cy="946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Battle of </a:t>
            </a:r>
          </a:p>
          <a:p>
            <a:pPr algn="ctr" eaLnBrk="1" hangingPunct="1"/>
            <a:r>
              <a:rPr lang="en-US" sz="2800">
                <a:solidFill>
                  <a:srgbClr val="000000"/>
                </a:solidFill>
                <a:latin typeface="Lucida Sans Unicode" charset="0"/>
              </a:rPr>
              <a:t>Gog and Magog</a:t>
            </a:r>
          </a:p>
        </p:txBody>
      </p:sp>
      <p:sp>
        <p:nvSpPr>
          <p:cNvPr id="23655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solidFill>
                  <a:srgbClr val="000000"/>
                </a:solidFill>
                <a:latin typeface="Lucida Sans Unicode" charset="0"/>
              </a:rPr>
              <a:t>Great</a:t>
            </a:r>
          </a:p>
          <a:p>
            <a:pPr algn="ctr" eaLnBrk="1" hangingPunct="1"/>
            <a:r>
              <a:rPr lang="en-US" sz="2800">
                <a:solidFill>
                  <a:srgbClr val="000000"/>
                </a:solidFill>
                <a:latin typeface="Lucida Sans Unicode" charset="0"/>
              </a:rPr>
              <a:t>White</a:t>
            </a:r>
          </a:p>
          <a:p>
            <a:pPr algn="ctr" eaLnBrk="1" hangingPunct="1"/>
            <a:r>
              <a:rPr lang="en-US" sz="2800">
                <a:solidFill>
                  <a:srgbClr val="000000"/>
                </a:solidFill>
                <a:latin typeface="Lucida Sans Unicode" charset="0"/>
              </a:rPr>
              <a:t>Throne</a:t>
            </a:r>
          </a:p>
        </p:txBody>
      </p:sp>
      <p:sp>
        <p:nvSpPr>
          <p:cNvPr id="23655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a typeface="Osaka" charset="0"/>
              <a:cs typeface="Osaka" charset="0"/>
            </a:endParaRPr>
          </a:p>
        </p:txBody>
      </p:sp>
      <p:sp>
        <p:nvSpPr>
          <p:cNvPr id="23656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a typeface="Osaka" charset="0"/>
              <a:cs typeface="Osaka" charset="0"/>
            </a:endParaRPr>
          </a:p>
        </p:txBody>
      </p:sp>
      <p:sp>
        <p:nvSpPr>
          <p:cNvPr id="236561" name="Rectangle 19"/>
          <p:cNvSpPr>
            <a:spLocks noGrp="1" noChangeArrowheads="1"/>
          </p:cNvSpPr>
          <p:nvPr>
            <p:ph type="title"/>
          </p:nvPr>
        </p:nvSpPr>
        <p:spPr>
          <a:xfrm>
            <a:off x="1430338" y="228600"/>
            <a:ext cx="6281737" cy="663575"/>
          </a:xfrm>
          <a:noFill/>
        </p:spPr>
        <p:txBody>
          <a:bodyPr wrap="none" anchor="t">
            <a:spAutoFit/>
          </a:bodyPr>
          <a:lstStyle/>
          <a:p>
            <a:pPr eaLnBrk="1" hangingPunct="1"/>
            <a:r>
              <a:rPr lang="en-US" sz="3600" b="1">
                <a:solidFill>
                  <a:schemeClr val="tx1"/>
                </a:solidFill>
                <a:latin typeface="Lucida Sans Unicode" charset="0"/>
              </a:rPr>
              <a:t>Resurrections &amp; Judgments</a:t>
            </a:r>
          </a:p>
        </p:txBody>
      </p:sp>
      <p:sp>
        <p:nvSpPr>
          <p:cNvPr id="236562" name="Text Box 21"/>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000000"/>
                </a:solidFill>
              </a:rPr>
              <a:t>160</a:t>
            </a:r>
            <a:endParaRPr lang="en-US" sz="1800">
              <a:solidFill>
                <a:srgbClr val="000000"/>
              </a:solidFill>
            </a:endParaRPr>
          </a:p>
        </p:txBody>
      </p:sp>
      <p:sp>
        <p:nvSpPr>
          <p:cNvPr id="23656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333399"/>
                </a:solidFill>
              </a:rPr>
              <a:t>R = 4 Resurrected Groups</a:t>
            </a:r>
          </a:p>
        </p:txBody>
      </p:sp>
      <p:sp>
        <p:nvSpPr>
          <p:cNvPr id="23656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000000"/>
                </a:solidFill>
              </a:rPr>
              <a:t>J</a:t>
            </a:r>
            <a:r>
              <a:rPr lang="en-US" sz="1800" b="1">
                <a:solidFill>
                  <a:srgbClr val="000000"/>
                </a:solidFill>
              </a:rPr>
              <a:t>  </a:t>
            </a:r>
            <a:r>
              <a:rPr lang="en-US" b="1">
                <a:solidFill>
                  <a:srgbClr val="000000"/>
                </a:solidFill>
              </a:rPr>
              <a:t>= 7 Judged Groups</a:t>
            </a:r>
          </a:p>
        </p:txBody>
      </p:sp>
      <p:sp>
        <p:nvSpPr>
          <p:cNvPr id="23656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000000"/>
                </a:solidFill>
              </a:rPr>
              <a:t>J</a:t>
            </a:r>
          </a:p>
        </p:txBody>
      </p:sp>
      <p:sp>
        <p:nvSpPr>
          <p:cNvPr id="23656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000000"/>
                </a:solidFill>
              </a:rPr>
              <a:t>4J</a:t>
            </a:r>
          </a:p>
        </p:txBody>
      </p:sp>
      <p:sp>
        <p:nvSpPr>
          <p:cNvPr id="23656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000000"/>
                </a:solidFill>
              </a:rPr>
              <a:t>2J</a:t>
            </a:r>
          </a:p>
        </p:txBody>
      </p:sp>
      <p:sp>
        <p:nvSpPr>
          <p:cNvPr id="23656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333399"/>
                </a:solidFill>
              </a:rPr>
              <a:t>R</a:t>
            </a:r>
          </a:p>
        </p:txBody>
      </p:sp>
      <p:sp>
        <p:nvSpPr>
          <p:cNvPr id="23656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333399"/>
                </a:solidFill>
              </a:rPr>
              <a:t>2R</a:t>
            </a:r>
          </a:p>
        </p:txBody>
      </p:sp>
      <p:sp>
        <p:nvSpPr>
          <p:cNvPr id="23657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rgbClr val="333399"/>
                </a:solidFill>
              </a:rPr>
              <a:t>R</a:t>
            </a:r>
          </a:p>
        </p:txBody>
      </p:sp>
    </p:spTree>
    <p:extLst>
      <p:ext uri="{BB962C8B-B14F-4D97-AF65-F5344CB8AC3E}">
        <p14:creationId xmlns:p14="http://schemas.microsoft.com/office/powerpoint/2010/main" val="4238107620"/>
      </p:ext>
    </p:extLst>
  </p:cSld>
  <p:clrMapOvr>
    <a:masterClrMapping/>
  </p:clrMapOvr>
  <p:transition>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 the Christian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264937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How long will </a:t>
            </a:r>
            <a:r>
              <a:rPr lang="en-AU" sz="60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you</a:t>
            </a:r>
            <a:r>
              <a:rPr lang="en-AU" sz="60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run with Christ?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Logo_-_The_Runner's_D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42176297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"They used to be here."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23928" y="2132856"/>
            <a:ext cx="5195977" cy="40324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eaLnBrk="1" hangingPunct="1"/>
            <a:r>
              <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Divorce</a:t>
            </a:r>
          </a:p>
          <a:p>
            <a:pPr algn="l" eaLnBrk="1" hangingPunct="1"/>
            <a:r>
              <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College doubts</a:t>
            </a:r>
          </a:p>
          <a:p>
            <a:pPr algn="l" eaLnBrk="1" hangingPunct="1"/>
            <a:r>
              <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Living together</a:t>
            </a:r>
          </a:p>
          <a:p>
            <a:pPr algn="l" eaLnBrk="1" hangingPunct="1"/>
            <a:r>
              <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Living apart</a:t>
            </a:r>
          </a:p>
        </p:txBody>
      </p:sp>
      <p:pic>
        <p:nvPicPr>
          <p:cNvPr id="2" name="Picture 1"/>
          <p:cNvPicPr>
            <a:picLocks noChangeAspect="1"/>
          </p:cNvPicPr>
          <p:nvPr/>
        </p:nvPicPr>
        <p:blipFill>
          <a:blip r:embed="rId3"/>
          <a:stretch>
            <a:fillRect/>
          </a:stretch>
        </p:blipFill>
        <p:spPr>
          <a:xfrm>
            <a:off x="539552" y="1772816"/>
            <a:ext cx="3275856" cy="4185242"/>
          </a:xfrm>
          <a:prstGeom prst="rect">
            <a:avLst/>
          </a:prstGeom>
        </p:spPr>
      </p:pic>
    </p:spTree>
    <p:extLst>
      <p:ext uri="{BB962C8B-B14F-4D97-AF65-F5344CB8AC3E}">
        <p14:creationId xmlns:p14="http://schemas.microsoft.com/office/powerpoint/2010/main" val="3469364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781" y="1000951"/>
            <a:ext cx="9276693" cy="5857049"/>
          </a:xfrm>
          <a:prstGeom prst="rect">
            <a:avLst/>
          </a:prstGeom>
        </p:spPr>
      </p:pic>
      <p:sp>
        <p:nvSpPr>
          <p:cNvPr id="900098" name="Rectangle 2"/>
          <p:cNvSpPr>
            <a:spLocks noGrp="1" noChangeArrowheads="1"/>
          </p:cNvSpPr>
          <p:nvPr>
            <p:ph type="ctrTitle"/>
          </p:nvPr>
        </p:nvSpPr>
        <p:spPr>
          <a:xfrm>
            <a:off x="37912" y="62463"/>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Singaporean Returns</a:t>
            </a:r>
          </a:p>
        </p:txBody>
      </p:sp>
      <p:sp>
        <p:nvSpPr>
          <p:cNvPr id="3" name="Left Arrow 2"/>
          <p:cNvSpPr/>
          <p:nvPr/>
        </p:nvSpPr>
        <p:spPr bwMode="auto">
          <a:xfrm>
            <a:off x="3989456" y="1533651"/>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Left Arrow 4"/>
          <p:cNvSpPr/>
          <p:nvPr/>
        </p:nvSpPr>
        <p:spPr bwMode="auto">
          <a:xfrm>
            <a:off x="3989456" y="2863615"/>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6" name="Left Arrow 5"/>
          <p:cNvSpPr/>
          <p:nvPr/>
        </p:nvSpPr>
        <p:spPr bwMode="auto">
          <a:xfrm>
            <a:off x="3989456" y="4193579"/>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Left Arrow 6"/>
          <p:cNvSpPr/>
          <p:nvPr/>
        </p:nvSpPr>
        <p:spPr bwMode="auto">
          <a:xfrm rot="10800000">
            <a:off x="3989456" y="4193579"/>
            <a:ext cx="2288247" cy="1329964"/>
          </a:xfrm>
          <a:prstGeom prst="lef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22885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500"/>
                            </p:stCondLst>
                            <p:childTnLst>
                              <p:par>
                                <p:cTn id="17" presetID="3" presetClass="exit" presetSubtype="10" fill="hold" grpId="1" nodeType="after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99592" y="838201"/>
            <a:ext cx="6480720" cy="1292225"/>
          </a:xfrm>
          <a:effectLst>
            <a:outerShdw blurRad="63500" dist="35921" dir="2700000" algn="ctr" rotWithShape="0">
              <a:srgbClr val="001D30">
                <a:alpha val="74998"/>
              </a:srgbClr>
            </a:outerShdw>
          </a:effectLst>
        </p:spPr>
        <p:txBody>
          <a:bodyPr/>
          <a:lstStyle/>
          <a:p>
            <a:r>
              <a:rPr lang="en-US" b="1" dirty="0">
                <a:solidFill>
                  <a:schemeClr val="tx1"/>
                </a:solidFill>
                <a:latin typeface="Arial" charset="0"/>
                <a:ea typeface="ＭＳ Ｐゴシック" charset="0"/>
                <a:cs typeface="ＭＳ Ｐゴシック" charset="0"/>
              </a:rPr>
              <a:t>What about you?</a:t>
            </a:r>
          </a:p>
        </p:txBody>
      </p:sp>
      <p:sp>
        <p:nvSpPr>
          <p:cNvPr id="10243" name="Rectangle 3"/>
          <p:cNvSpPr>
            <a:spLocks noGrp="1" noChangeArrowheads="1"/>
          </p:cNvSpPr>
          <p:nvPr>
            <p:ph type="subTitle" idx="1"/>
          </p:nvPr>
        </p:nvSpPr>
        <p:spPr>
          <a:xfrm>
            <a:off x="899592" y="2132856"/>
            <a:ext cx="3960440" cy="3960440"/>
          </a:xfrm>
          <a:effectLst>
            <a:outerShdw blurRad="63500" dist="35921" dir="2700000" algn="ctr" rotWithShape="0">
              <a:srgbClr val="001D30">
                <a:alpha val="74998"/>
              </a:srgbClr>
            </a:outerShdw>
          </a:effectLst>
        </p:spPr>
        <p:txBody>
          <a:bodyPr/>
          <a:lstStyle/>
          <a:p>
            <a:pPr marL="609569" indent="-609569">
              <a:buFont typeface="Times" charset="0"/>
              <a:buAutoNum type="arabicPeriod"/>
              <a:defRPr/>
            </a:pPr>
            <a:r>
              <a:rPr lang="en-US" sz="4000" b="1" dirty="0">
                <a:solidFill>
                  <a:srgbClr val="FFFF00"/>
                </a:solidFill>
              </a:rPr>
              <a:t>What was </a:t>
            </a:r>
            <a:r>
              <a:rPr lang="en-US" sz="4000" b="1" dirty="0"/>
              <a:t>your previous religion?</a:t>
            </a:r>
          </a:p>
          <a:p>
            <a:pPr marL="609569" indent="-609569">
              <a:buFont typeface="Times" charset="0"/>
              <a:buAutoNum type="arabicPeriod"/>
              <a:defRPr/>
            </a:pPr>
            <a:r>
              <a:rPr lang="en-US" sz="4000" b="1" dirty="0">
                <a:solidFill>
                  <a:srgbClr val="FFFF00"/>
                </a:solidFill>
              </a:rPr>
              <a:t>What tempts </a:t>
            </a:r>
            <a:r>
              <a:rPr lang="en-US" sz="4000" b="1" dirty="0"/>
              <a:t>you to go back?</a:t>
            </a:r>
          </a:p>
        </p:txBody>
      </p:sp>
      <p:sp>
        <p:nvSpPr>
          <p:cNvPr id="10244" name="Text Box 4"/>
          <p:cNvSpPr txBox="1">
            <a:spLocks noChangeArrowheads="1"/>
          </p:cNvSpPr>
          <p:nvPr/>
        </p:nvSpPr>
        <p:spPr bwMode="auto">
          <a:xfrm>
            <a:off x="9324528" y="32718"/>
            <a:ext cx="1501723" cy="461661"/>
          </a:xfrm>
          <a:prstGeom prst="rect">
            <a:avLst/>
          </a:prstGeom>
          <a:noFill/>
          <a:ln w="9525">
            <a:noFill/>
            <a:miter lim="800000"/>
            <a:headEnd/>
            <a:tailEnd/>
          </a:ln>
          <a:effectLst>
            <a:outerShdw blurRad="63500" dist="35921" dir="2700000" algn="ctr" rotWithShape="0">
              <a:schemeClr val="bg2"/>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NTS 266t</a:t>
            </a:r>
            <a:endParaRPr lang="en-US" sz="1800" dirty="0">
              <a:solidFill>
                <a:srgbClr val="FFFFFF"/>
              </a:solidFill>
            </a:endParaRPr>
          </a:p>
        </p:txBody>
      </p:sp>
      <p:sp>
        <p:nvSpPr>
          <p:cNvPr id="5" name="Rectangle 2"/>
          <p:cNvSpPr txBox="1">
            <a:spLocks noChangeArrowheads="1"/>
          </p:cNvSpPr>
          <p:nvPr/>
        </p:nvSpPr>
        <p:spPr bwMode="auto">
          <a:xfrm>
            <a:off x="4716016" y="1988840"/>
            <a:ext cx="4427984" cy="4680520"/>
          </a:xfrm>
          <a:prstGeom prst="rect">
            <a:avLst/>
          </a:prstGeom>
          <a:noFill/>
          <a:ln>
            <a:noFill/>
          </a:ln>
          <a:effectLst>
            <a:outerShdw blurRad="63500" dist="35921" dir="2700000" algn="ctr" rotWithShape="0">
              <a:srgbClr val="001D3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l" rtl="0" eaLnBrk="0" fontAlgn="base" hangingPunct="0">
              <a:lnSpc>
                <a:spcPct val="90000"/>
              </a:lnSpc>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a:lstStyle>
          <a:p>
            <a:pPr marL="234950" indent="-234950">
              <a:buFont typeface="Arial"/>
              <a:buChar char="•"/>
            </a:pPr>
            <a:r>
              <a:rPr lang="en-US" sz="3200" b="1" dirty="0">
                <a:solidFill>
                  <a:srgbClr val="FFFFFF"/>
                </a:solidFill>
                <a:latin typeface="Arial" charset="0"/>
                <a:ea typeface="ＭＳ Ｐゴシック" charset="0"/>
                <a:cs typeface="ＭＳ Ｐゴシック" charset="0"/>
              </a:rPr>
              <a:t>Atheist?</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Ancestor Worship?</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Buddhist?</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Free thinker?</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Hindu?</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Muslim?</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Taoism?</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Christian?</a:t>
            </a:r>
          </a:p>
          <a:p>
            <a:pPr marL="234950" indent="-234950">
              <a:buFont typeface="Arial"/>
              <a:buChar char="•"/>
            </a:pPr>
            <a:r>
              <a:rPr lang="en-US" sz="3200" b="1" dirty="0">
                <a:solidFill>
                  <a:srgbClr val="FFFFFF"/>
                </a:solidFill>
                <a:latin typeface="Arial" charset="0"/>
                <a:ea typeface="ＭＳ Ｐゴシック" charset="0"/>
                <a:cs typeface="ＭＳ Ｐゴシック" charset="0"/>
              </a:rPr>
              <a:t>Nominal Christian?</a:t>
            </a:r>
          </a:p>
        </p:txBody>
      </p:sp>
    </p:spTree>
    <p:extLst>
      <p:ext uri="{BB962C8B-B14F-4D97-AF65-F5344CB8AC3E}">
        <p14:creationId xmlns:p14="http://schemas.microsoft.com/office/powerpoint/2010/main" val="2379093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"They used to be here."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0" y="1916832"/>
            <a:ext cx="9144000" cy="4826000"/>
          </a:xfrm>
          <a:prstGeom prst="rect">
            <a:avLst/>
          </a:prstGeom>
        </p:spPr>
      </p:pic>
      <p:pic>
        <p:nvPicPr>
          <p:cNvPr id="7" name="Picture 6"/>
          <p:cNvPicPr>
            <a:picLocks noChangeAspect="1"/>
          </p:cNvPicPr>
          <p:nvPr/>
        </p:nvPicPr>
        <p:blipFill>
          <a:blip r:embed="rId5"/>
          <a:stretch>
            <a:fillRect/>
          </a:stretch>
        </p:blipFill>
        <p:spPr>
          <a:xfrm>
            <a:off x="6495693" y="1700808"/>
            <a:ext cx="2613634" cy="1829544"/>
          </a:xfrm>
          <a:prstGeom prst="rect">
            <a:avLst/>
          </a:prstGeom>
        </p:spPr>
      </p:pic>
    </p:spTree>
    <p:extLst>
      <p:ext uri="{BB962C8B-B14F-4D97-AF65-F5344CB8AC3E}">
        <p14:creationId xmlns:p14="http://schemas.microsoft.com/office/powerpoint/2010/main" val="30791725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76064" y="25191"/>
            <a:ext cx="8172400" cy="6881161"/>
          </a:xfrm>
          <a:prstGeom prst="rect">
            <a:avLst/>
          </a:prstGeom>
        </p:spPr>
      </p:pic>
      <p:sp>
        <p:nvSpPr>
          <p:cNvPr id="40962" name="Rectangle 2"/>
          <p:cNvSpPr>
            <a:spLocks noGrp="1" noChangeArrowheads="1"/>
          </p:cNvSpPr>
          <p:nvPr>
            <p:ph type="ctrTitle"/>
          </p:nvPr>
        </p:nvSpPr>
        <p:spPr>
          <a:xfrm>
            <a:off x="0" y="-1179512"/>
            <a:ext cx="9144000" cy="936104"/>
          </a:xfrm>
          <a:solidFill>
            <a:schemeClr val="tx1"/>
          </a:solidFill>
          <a:effectLst/>
        </p:spPr>
        <p:txBody>
          <a:bodyPr anchor="ctr"/>
          <a:lstStyle/>
          <a:p>
            <a:pPr eaLnBrk="1" hangingPunct="1"/>
            <a:r>
              <a:rPr lang="en-AU" sz="4800" i="1" dirty="0">
                <a:solidFill>
                  <a:srgbClr val="FFFFFF"/>
                </a:solidFill>
                <a:effectLst>
                  <a:glow rad="330200">
                    <a:schemeClr val="tx1"/>
                  </a:glow>
                </a:effectLst>
                <a:latin typeface="Arial" charset="0"/>
                <a:ea typeface="ＭＳ Ｐゴシック" charset="0"/>
                <a:cs typeface="ＭＳ Ｐゴシック" charset="0"/>
              </a:rPr>
              <a:t>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634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 y="0"/>
            <a:ext cx="9144460" cy="685800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en-AU" sz="4800" i="1" dirty="0">
                <a:solidFill>
                  <a:srgbClr val="FFFFFF"/>
                </a:solidFill>
                <a:effectLst>
                  <a:glow rad="330200">
                    <a:schemeClr val="tx1"/>
                  </a:glow>
                </a:effectLst>
                <a:latin typeface="Arial" charset="0"/>
                <a:ea typeface="ＭＳ Ｐゴシック" charset="0"/>
                <a:cs typeface="ＭＳ Ｐゴシック" charset="0"/>
              </a:rPr>
              <a:t>Why 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3329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0898" y="0"/>
            <a:ext cx="8379574" cy="687778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en-AU" sz="4800" i="1" dirty="0">
                <a:solidFill>
                  <a:srgbClr val="FFFFFF"/>
                </a:solidFill>
                <a:effectLst>
                  <a:glow rad="330200">
                    <a:schemeClr val="tx1"/>
                  </a:glow>
                </a:effectLst>
                <a:latin typeface="Arial" charset="0"/>
                <a:ea typeface="ＭＳ Ｐゴシック" charset="0"/>
                <a:cs typeface="ＭＳ Ｐゴシック" charset="0"/>
              </a:rPr>
              <a:t>Why 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1850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Reformed</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Apostasy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Cannot Happen</a:t>
            </a:r>
          </a:p>
        </p:txBody>
      </p:sp>
      <p:sp>
        <p:nvSpPr>
          <p:cNvPr id="153616" name="Text Box 1041"/>
          <p:cNvSpPr txBox="1">
            <a:spLocks noChangeArrowheads="1"/>
          </p:cNvSpPr>
          <p:nvPr/>
        </p:nvSpPr>
        <p:spPr bwMode="auto">
          <a:xfrm>
            <a:off x="8232438" y="76200"/>
            <a:ext cx="80021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effectLst>
                  <a:outerShdw blurRad="50800" dist="63500" dir="2700000" algn="tl" rotWithShape="0">
                    <a:srgbClr val="000000"/>
                  </a:outerShdw>
                </a:effectLst>
                <a:latin typeface="Arial" charset="0"/>
                <a:cs typeface="Arial" charset="0"/>
              </a:rPr>
              <a:t>NTS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274i</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Eternal Security but No Assurance</a:t>
            </a: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Arminian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No Eternal Security and No Assurance</a:t>
            </a: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Partakers</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effectLst>
                  <a:outerShdw blurRad="50800" dist="63500" dir="2700000" algn="tl" rotWithShape="0">
                    <a:srgbClr val="000000"/>
                  </a:outerShdw>
                </a:effectLst>
                <a:latin typeface="Arial" charset="0"/>
                <a:cs typeface="Arial" charset="0"/>
              </a:rPr>
              <a:t>Eternal Security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and Assurance</a:t>
            </a: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153615" name="Rectangle 1040"/>
          <p:cNvSpPr>
            <a:spLocks noGrp="1" noChangeArrowheads="1"/>
          </p:cNvSpPr>
          <p:nvPr>
            <p:ph type="title" idx="4294967295"/>
          </p:nvPr>
        </p:nvSpPr>
        <p:spPr>
          <a:xfrm>
            <a:off x="0" y="-13209"/>
            <a:ext cx="7956376" cy="1077218"/>
          </a:xfrm>
          <a:solidFill>
            <a:schemeClr val="tx1"/>
          </a:solidFill>
        </p:spPr>
        <p:txBody>
          <a:bodyPr wrap="square" anchor="t">
            <a:spAutoFit/>
          </a:bodyPr>
          <a:lstStyle/>
          <a:p>
            <a:pPr>
              <a:spcBef>
                <a:spcPct val="50000"/>
              </a:spcBef>
            </a:pP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b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35" name="Text Box 1041"/>
          <p:cNvSpPr txBox="1">
            <a:spLocks noChangeArrowheads="1"/>
          </p:cNvSpPr>
          <p:nvPr/>
        </p:nvSpPr>
        <p:spPr bwMode="auto">
          <a:xfrm>
            <a:off x="8172400" y="1052736"/>
            <a:ext cx="92029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err="1">
                <a:solidFill>
                  <a:srgbClr val="FFFFFF"/>
                </a:solidFill>
                <a:effectLst>
                  <a:outerShdw blurRad="50800" dist="63500" dir="2700000" algn="tl" rotWithShape="0">
                    <a:srgbClr val="000000"/>
                  </a:outerShdw>
                </a:effectLst>
                <a:latin typeface="Arial" charset="0"/>
                <a:cs typeface="Arial" charset="0"/>
              </a:rPr>
              <a:t>Esch</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78p</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0788821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endParaRPr lang="en-US" sz="1800">
              <a:solidFill>
                <a:srgbClr val="000000"/>
              </a:solidFill>
              <a:ea typeface="Osaka" charset="0"/>
              <a:cs typeface="Osaka" charset="0"/>
            </a:endParaRPr>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en-US">
                <a:latin typeface="Arial" charset="0"/>
                <a:cs typeface="Arial" charset="0"/>
              </a:rPr>
              <a:t>Judgment Seat of Christ</a:t>
            </a: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solidFill>
                  <a:srgbClr val="000000"/>
                </a:solidFill>
              </a:rPr>
              <a:t>160</a:t>
            </a:r>
            <a:endParaRPr lang="en-US" sz="1800">
              <a:solidFill>
                <a:srgbClr val="000000"/>
              </a:solidFill>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buFont typeface="Arial" charset="0"/>
              <a:buChar char="•"/>
            </a:pPr>
            <a:r>
              <a:rPr lang="en-US" sz="2800" b="1" dirty="0">
                <a:solidFill>
                  <a:srgbClr val="000000"/>
                </a:solidFill>
                <a:cs typeface="Arial" charset="0"/>
              </a:rPr>
              <a:t>Believers Rewarded by Christ (2 Cor. 5:10)</a:t>
            </a:r>
          </a:p>
          <a:p>
            <a:pPr>
              <a:buFont typeface="Arial" charset="0"/>
              <a:buChar char="•"/>
            </a:pPr>
            <a:endParaRPr lang="en-US" sz="2800" b="1" dirty="0">
              <a:solidFill>
                <a:srgbClr val="000000"/>
              </a:solidFill>
              <a:cs typeface="Arial" charset="0"/>
            </a:endParaRPr>
          </a:p>
          <a:p>
            <a:pPr>
              <a:buFont typeface="Arial" charset="0"/>
              <a:buChar char="•"/>
            </a:pPr>
            <a:r>
              <a:rPr lang="en-US" sz="2800" b="1" dirty="0">
                <a:solidFill>
                  <a:srgbClr val="000000"/>
                </a:solidFill>
                <a:cs typeface="Arial" charset="0"/>
              </a:rPr>
              <a:t>At the Rapture </a:t>
            </a:r>
            <a:br>
              <a:rPr lang="en-US" sz="2800" b="1" dirty="0">
                <a:solidFill>
                  <a:srgbClr val="000000"/>
                </a:solidFill>
                <a:cs typeface="Arial" charset="0"/>
              </a:rPr>
            </a:br>
            <a:r>
              <a:rPr lang="en-US" sz="2800" b="1" dirty="0">
                <a:solidFill>
                  <a:srgbClr val="000000"/>
                </a:solidFill>
                <a:cs typeface="Arial" charset="0"/>
              </a:rPr>
              <a:t>(1 Thess. 4:17)</a:t>
            </a:r>
          </a:p>
          <a:p>
            <a:pPr>
              <a:buFont typeface="Arial" charset="0"/>
              <a:buChar char="•"/>
            </a:pPr>
            <a:endParaRPr lang="en-US" sz="2800" b="1" dirty="0">
              <a:solidFill>
                <a:srgbClr val="000000"/>
              </a:solidFill>
              <a:cs typeface="Arial" charset="0"/>
            </a:endParaRPr>
          </a:p>
          <a:p>
            <a:pPr>
              <a:buFont typeface="Arial" charset="0"/>
              <a:buChar char="•"/>
            </a:pPr>
            <a:r>
              <a:rPr lang="en-US" sz="2800" b="1" dirty="0">
                <a:solidFill>
                  <a:srgbClr val="000000"/>
                </a:solidFill>
                <a:cs typeface="Arial" charset="0"/>
              </a:rPr>
              <a:t>Reward or loss of rewards (not salvation)</a:t>
            </a:r>
          </a:p>
        </p:txBody>
      </p:sp>
    </p:spTree>
    <p:extLst>
      <p:ext uri="{BB962C8B-B14F-4D97-AF65-F5344CB8AC3E}">
        <p14:creationId xmlns:p14="http://schemas.microsoft.com/office/powerpoint/2010/main" val="3034323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en-US" dirty="0">
                <a:effectLst/>
                <a:latin typeface="Arial" charset="0"/>
                <a:ea typeface="ＭＳ Ｐゴシック" charset="0"/>
                <a:cs typeface="Arial" charset="0"/>
              </a:rPr>
              <a:t>An Impossibility (Heb. 6:4-6 </a:t>
            </a:r>
            <a:r>
              <a:rPr lang="en-US" sz="3600" dirty="0">
                <a:effectLst/>
                <a:latin typeface="Arial" charset="0"/>
                <a:ea typeface="ＭＳ Ｐゴシック" charset="0"/>
                <a:cs typeface="Arial" charset="0"/>
              </a:rPr>
              <a:t>NLT</a:t>
            </a:r>
            <a:r>
              <a:rPr lang="en-US" dirty="0">
                <a:effectLst/>
                <a:latin typeface="Arial" charset="0"/>
                <a:ea typeface="ＭＳ Ｐゴシック" charset="0"/>
                <a:cs typeface="Arial" charset="0"/>
              </a:rPr>
              <a:t>)</a:t>
            </a:r>
          </a:p>
        </p:txBody>
      </p:sp>
      <p:sp>
        <p:nvSpPr>
          <p:cNvPr id="5" name="Content Placeholder 2"/>
          <p:cNvSpPr txBox="1">
            <a:spLocks/>
          </p:cNvSpPr>
          <p:nvPr/>
        </p:nvSpPr>
        <p:spPr bwMode="auto">
          <a:xfrm>
            <a:off x="251520"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00FFFF"/>
              </a:buClr>
              <a:buSzPct val="70000"/>
            </a:pPr>
            <a:r>
              <a:rPr lang="en-US" sz="3200" b="1" dirty="0">
                <a:solidFill>
                  <a:srgbClr val="FFFFFF"/>
                </a:solidFill>
                <a:effectLst>
                  <a:outerShdw blurRad="38100" dist="38100" dir="2700000" algn="tl">
                    <a:srgbClr val="000000"/>
                  </a:outerShdw>
                </a:effectLst>
                <a:cs typeface="Arial" charset="0"/>
              </a:rPr>
              <a:t>For it is impossible to bring back to repentance those who were once enlightened—those who have experienced the good things of heaven and shared in the Holy Spirit,  </a:t>
            </a:r>
            <a:r>
              <a:rPr lang="en-US" sz="3200" b="1" baseline="30000" dirty="0">
                <a:solidFill>
                  <a:srgbClr val="FFFFFF"/>
                </a:solidFill>
                <a:effectLst>
                  <a:outerShdw blurRad="38100" dist="38100" dir="2700000" algn="tl">
                    <a:srgbClr val="000000"/>
                  </a:outerShdw>
                </a:effectLst>
                <a:cs typeface="Arial" charset="0"/>
              </a:rPr>
              <a:t>5</a:t>
            </a:r>
            <a:r>
              <a:rPr lang="en-US" sz="3200" b="1" dirty="0">
                <a:solidFill>
                  <a:srgbClr val="FFFFFF"/>
                </a:solidFill>
                <a:effectLst>
                  <a:outerShdw blurRad="38100" dist="38100" dir="2700000" algn="tl">
                    <a:srgbClr val="000000"/>
                  </a:outerShdw>
                </a:effectLst>
                <a:cs typeface="Arial" charset="0"/>
              </a:rPr>
              <a:t>who have tasted the goodness of the word of God and the power of the age to come—  </a:t>
            </a:r>
            <a:r>
              <a:rPr lang="en-US" sz="3200" b="1" baseline="30000" dirty="0">
                <a:solidFill>
                  <a:srgbClr val="FFFFFF"/>
                </a:solidFill>
                <a:effectLst>
                  <a:outerShdw blurRad="38100" dist="38100" dir="2700000" algn="tl">
                    <a:srgbClr val="000000"/>
                  </a:outerShdw>
                </a:effectLst>
                <a:cs typeface="Arial" charset="0"/>
              </a:rPr>
              <a:t>6</a:t>
            </a:r>
            <a:r>
              <a:rPr lang="en-US" sz="3200" b="1" dirty="0">
                <a:solidFill>
                  <a:srgbClr val="FFFFFF"/>
                </a:solidFill>
                <a:effectLst>
                  <a:outerShdw blurRad="38100" dist="38100" dir="2700000" algn="tl">
                    <a:srgbClr val="000000"/>
                  </a:outerShdw>
                </a:effectLst>
                <a:cs typeface="Arial" charset="0"/>
              </a:rPr>
              <a:t>and who then turn away from God. It is impossible to bring such people back to repentance; by rejecting the Son of God, they themselves are nailing him to the cross once again and holding him up to public shame.</a:t>
            </a:r>
          </a:p>
        </p:txBody>
      </p:sp>
    </p:spTree>
    <p:extLst>
      <p:ext uri="{BB962C8B-B14F-4D97-AF65-F5344CB8AC3E}">
        <p14:creationId xmlns:p14="http://schemas.microsoft.com/office/powerpoint/2010/main" val="3512338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61518"/>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66238"/>
            <a:ext cx="9143999" cy="1057898"/>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Arminian View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of Hebrews 6:4-8</a:t>
            </a: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000000"/>
                </a:solidFill>
                <a:effectLst>
                  <a:glow rad="127000">
                    <a:srgbClr val="FFFFFF"/>
                  </a:glow>
                </a:effectLst>
                <a:latin typeface="Arial" charset="0"/>
                <a:ea typeface="ＭＳ Ｐゴシック" charset="0"/>
                <a:cs typeface="ＭＳ Ｐゴシック" charset="0"/>
              </a:rPr>
              <a:t>Bob </a:t>
            </a:r>
            <a:r>
              <a:rPr lang="en-US" sz="1600" b="1" dirty="0" err="1">
                <a:solidFill>
                  <a:srgbClr val="000000"/>
                </a:solidFill>
                <a:effectLst>
                  <a:glow rad="127000">
                    <a:srgbClr val="FFFFFF"/>
                  </a:glow>
                </a:effectLst>
                <a:latin typeface="Arial" charset="0"/>
                <a:ea typeface="ＭＳ Ｐゴシック" charset="0"/>
                <a:cs typeface="ＭＳ Ｐゴシック" charset="0"/>
              </a:rPr>
              <a:t>Deffinbaugh</a:t>
            </a:r>
            <a:r>
              <a:rPr lang="en-US" sz="1600" b="1" dirty="0">
                <a:solidFill>
                  <a:srgbClr val="000000"/>
                </a:solidFill>
                <a:effectLst>
                  <a:glow rad="127000">
                    <a:srgbClr val="FFFFFF"/>
                  </a:glow>
                </a:effectLst>
                <a:latin typeface="Arial" charset="0"/>
                <a:ea typeface="ＭＳ Ｐゴシック" charset="0"/>
                <a:cs typeface="ＭＳ Ｐゴシック" charset="0"/>
              </a:rPr>
              <a:t>, "13. Dairy Queen or Steak and Ale (Hebrews 6:4-8)"</a:t>
            </a:r>
          </a:p>
          <a:p>
            <a:pPr>
              <a:defRPr/>
            </a:pPr>
            <a:r>
              <a:rPr lang="en-US" sz="1600" b="1" dirty="0">
                <a:solidFill>
                  <a:srgbClr val="000000"/>
                </a:solidFill>
                <a:effectLst>
                  <a:glow rad="127000">
                    <a:srgbClr val="FFFFFF"/>
                  </a:glow>
                </a:effectLst>
                <a:latin typeface="Arial" charset="0"/>
                <a:ea typeface="ＭＳ Ｐゴシック" charset="0"/>
                <a:cs typeface="ＭＳ Ｐゴシック" charset="0"/>
              </a:rPr>
              <a:t>https://</a:t>
            </a:r>
            <a:r>
              <a:rPr lang="en-US" sz="1600" b="1" dirty="0" err="1">
                <a:solidFill>
                  <a:srgbClr val="000000"/>
                </a:solidFill>
                <a:effectLst>
                  <a:glow rad="127000">
                    <a:srgbClr val="FFFFFF"/>
                  </a:glow>
                </a:effectLst>
                <a:latin typeface="Arial" charset="0"/>
                <a:ea typeface="ＭＳ Ｐゴシック" charset="0"/>
                <a:cs typeface="ＭＳ Ｐゴシック" charset="0"/>
              </a:rPr>
              <a:t>bible.org</a:t>
            </a:r>
            <a:r>
              <a:rPr lang="en-US" sz="1600" b="1" dirty="0">
                <a:solidFill>
                  <a:srgbClr val="000000"/>
                </a:solidFill>
                <a:effectLst>
                  <a:glow rad="127000">
                    <a:srgbClr val="FFFFFF"/>
                  </a:glow>
                </a:effectLst>
                <a:latin typeface="Arial" charset="0"/>
                <a:ea typeface="ＭＳ Ｐゴシック" charset="0"/>
                <a:cs typeface="ＭＳ Ｐゴシック" charset="0"/>
              </a:rPr>
              <a:t>/</a:t>
            </a:r>
            <a:r>
              <a:rPr lang="en-US" sz="1600" b="1" dirty="0" err="1">
                <a:solidFill>
                  <a:srgbClr val="000000"/>
                </a:solidFill>
                <a:effectLst>
                  <a:glow rad="127000">
                    <a:srgbClr val="FFFFFF"/>
                  </a:glow>
                </a:effectLst>
                <a:latin typeface="Arial" charset="0"/>
                <a:ea typeface="ＭＳ Ｐゴシック" charset="0"/>
                <a:cs typeface="ＭＳ Ｐゴシック" charset="0"/>
              </a:rPr>
              <a:t>seriespage</a:t>
            </a:r>
            <a:r>
              <a:rPr lang="en-US" sz="1600" b="1" dirty="0">
                <a:solidFill>
                  <a:srgbClr val="000000"/>
                </a:solidFill>
                <a:effectLst>
                  <a:glow rad="127000">
                    <a:srgbClr val="FFFFFF"/>
                  </a:glow>
                </a:effectLst>
                <a:latin typeface="Arial"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000000"/>
                </a:solidFill>
                <a:effectLst>
                  <a:glow rad="127000">
                    <a:srgbClr val="FFFFFF"/>
                  </a:glow>
                </a:effectLst>
                <a:latin typeface="Arial" charset="0"/>
                <a:ea typeface="ＭＳ Ｐゴシック" charset="0"/>
                <a:cs typeface="ＭＳ Ｐゴシック" charset="0"/>
              </a:rPr>
              <a:t>The race track represents salvation.</a:t>
            </a:r>
            <a:br>
              <a:rPr lang="en-US" sz="2800" b="1" dirty="0">
                <a:solidFill>
                  <a:srgbClr val="000000"/>
                </a:solidFill>
                <a:effectLst>
                  <a:glow rad="127000">
                    <a:srgbClr val="FFFFFF"/>
                  </a:glow>
                </a:effectLst>
                <a:latin typeface="Arial" charset="0"/>
                <a:ea typeface="ＭＳ Ｐゴシック" charset="0"/>
                <a:cs typeface="ＭＳ Ｐゴシック" charset="0"/>
              </a:rPr>
            </a:br>
            <a:r>
              <a:rPr lang="en-US" sz="2800" b="1" dirty="0">
                <a:solidFill>
                  <a:srgbClr val="000000"/>
                </a:solidFill>
                <a:effectLst>
                  <a:glow rad="127000">
                    <a:srgbClr val="FFFFFF"/>
                  </a:glow>
                </a:effectLst>
                <a:latin typeface="Arial" charset="0"/>
                <a:ea typeface="ＭＳ Ｐゴシック" charset="0"/>
                <a:cs typeface="ＭＳ Ｐゴシック" charset="0"/>
              </a:rPr>
              <a:t>Christians may abandon the race and lose salvation.</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07504" y="5157192"/>
            <a:ext cx="1896921" cy="64807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000000"/>
                </a:solidFill>
                <a:effectLst>
                  <a:glow rad="127000">
                    <a:srgbClr val="FFFFFF"/>
                  </a:glow>
                </a:effectLst>
                <a:latin typeface="Arial" charset="0"/>
                <a:ea typeface="ＭＳ Ｐゴシック" charset="0"/>
                <a:cs typeface="ＭＳ Ｐゴシック" charset="0"/>
              </a:rPr>
              <a:t>Already </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56176" y="2492896"/>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The prize is salvation, </a:t>
            </a:r>
            <a:br>
              <a:rPr lang="en-US" sz="2400" b="1" dirty="0">
                <a:solidFill>
                  <a:srgbClr val="000000"/>
                </a:solidFill>
                <a:effectLst>
                  <a:glow rad="127000">
                    <a:srgbClr val="FFFFFF"/>
                  </a:glow>
                </a:effectLst>
                <a:latin typeface="Arial" charset="0"/>
                <a:ea typeface="ＭＳ Ｐゴシック" charset="0"/>
                <a:cs typeface="ＭＳ Ｐゴシック" charset="0"/>
              </a:rPr>
            </a:br>
            <a:r>
              <a:rPr lang="en-US" sz="2400" b="1" dirty="0">
                <a:solidFill>
                  <a:srgbClr val="000000"/>
                </a:solidFill>
                <a:effectLst>
                  <a:glow rad="127000">
                    <a:srgbClr val="FFFFFF"/>
                  </a:glow>
                </a:effectLst>
                <a:latin typeface="Arial" charset="0"/>
                <a:ea typeface="ＭＳ Ｐゴシック" charset="0"/>
                <a:cs typeface="ＭＳ Ｐゴシック" charset="0"/>
              </a:rPr>
              <a:t>eternal life.</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979712" y="213285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Warnings and admonitions raise doubts of receiving the prize.</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6804248" y="5085184"/>
            <a:ext cx="1896921" cy="64807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000000"/>
                </a:solidFill>
                <a:effectLst>
                  <a:glow rad="127000">
                    <a:srgbClr val="FFFFFF"/>
                  </a:glow>
                </a:effectLst>
                <a:latin typeface="Arial" charset="0"/>
                <a:ea typeface="ＭＳ Ｐゴシック" charset="0"/>
                <a:cs typeface="ＭＳ Ｐゴシック" charset="0"/>
              </a:rPr>
              <a:t>Not Yet</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01683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Reformed (Calvinist) View</a:t>
            </a:r>
          </a:p>
        </p:txBody>
      </p:sp>
      <p:sp>
        <p:nvSpPr>
          <p:cNvPr id="5" name="Rectangle 2"/>
          <p:cNvSpPr txBox="1">
            <a:spLocks noChangeArrowheads="1"/>
          </p:cNvSpPr>
          <p:nvPr/>
        </p:nvSpPr>
        <p:spPr bwMode="auto">
          <a:xfrm>
            <a:off x="1" y="5805264"/>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dirty="0">
                <a:solidFill>
                  <a:srgbClr val="000000"/>
                </a:solidFill>
                <a:effectLst>
                  <a:glow rad="127000">
                    <a:srgbClr val="FFFFFF"/>
                  </a:glow>
                </a:effectLst>
                <a:latin typeface="Arial" charset="0"/>
                <a:ea typeface="ＭＳ Ｐゴシック" charset="0"/>
                <a:cs typeface="ＭＳ Ｐゴシック" charset="0"/>
              </a:rPr>
              <a:t>The race represents salvation. To abandon the race proves one was never saved.  Christians run with their back toward the goal to assess their progress on the track.</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98815" y="4437112"/>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000000"/>
                </a:solidFill>
                <a:effectLst>
                  <a:glow rad="127000">
                    <a:srgbClr val="FFFFFF"/>
                  </a:glow>
                </a:effectLst>
                <a:latin typeface="Arial" charset="0"/>
                <a:ea typeface="ＭＳ Ｐゴシック" charset="0"/>
                <a:cs typeface="ＭＳ Ｐゴシック" charset="0"/>
              </a:rPr>
              <a:t>Already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Saved</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15616" y="908720"/>
            <a:ext cx="49685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Warnings and admonitions call for retrospective and introspective self-examination to assess whether one is already saved.</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The prize is salvation, </a:t>
            </a:r>
            <a:br>
              <a:rPr lang="en-US" sz="2400" b="1" dirty="0">
                <a:solidFill>
                  <a:srgbClr val="000000"/>
                </a:solidFill>
                <a:effectLst>
                  <a:glow rad="127000">
                    <a:srgbClr val="FFFFFF"/>
                  </a:glow>
                </a:effectLst>
                <a:latin typeface="Arial" charset="0"/>
                <a:ea typeface="ＭＳ Ｐゴシック" charset="0"/>
                <a:cs typeface="ＭＳ Ｐゴシック" charset="0"/>
              </a:rPr>
            </a:br>
            <a:r>
              <a:rPr lang="en-US" sz="2400" b="1" dirty="0">
                <a:solidFill>
                  <a:srgbClr val="000000"/>
                </a:solidFill>
                <a:effectLst>
                  <a:glow rad="127000">
                    <a:srgbClr val="FFFFFF"/>
                  </a:glow>
                </a:effectLst>
                <a:latin typeface="Arial" charset="0"/>
                <a:ea typeface="ＭＳ Ｐゴシック" charset="0"/>
                <a:cs typeface="ＭＳ Ｐゴシック" charset="0"/>
              </a:rPr>
              <a:t>eternal life.</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9782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Hypothetical View</a:t>
            </a: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000000"/>
                </a:solidFill>
                <a:effectLst>
                  <a:glow rad="127000">
                    <a:srgbClr val="FFFFFF"/>
                  </a:glow>
                </a:effectLst>
                <a:latin typeface="Arial" charset="0"/>
                <a:ea typeface="ＭＳ Ｐゴシック" charset="0"/>
                <a:cs typeface="ＭＳ Ｐゴシック" charset="0"/>
              </a:rPr>
              <a:t>The race represents salvation. One who is already saved cannot abandon the race.</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581128"/>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000000"/>
                </a:solidFill>
                <a:effectLst>
                  <a:glow rad="127000">
                    <a:srgbClr val="FFFFFF"/>
                  </a:glow>
                </a:effectLst>
                <a:latin typeface="Arial" charset="0"/>
                <a:ea typeface="ＭＳ Ｐゴシック" charset="0"/>
                <a:cs typeface="ＭＳ Ｐゴシック" charset="0"/>
              </a:rPr>
              <a:t>Already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Saved</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547664" y="764704"/>
            <a:ext cx="3816424"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Warnings and admonitions only caution what would happen if one could fail to endure to the end.</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The prize is salvation, </a:t>
            </a:r>
            <a:br>
              <a:rPr lang="en-US" sz="2400" b="1" dirty="0">
                <a:solidFill>
                  <a:srgbClr val="000000"/>
                </a:solidFill>
                <a:effectLst>
                  <a:glow rad="127000">
                    <a:srgbClr val="FFFFFF"/>
                  </a:glow>
                </a:effectLst>
                <a:latin typeface="Arial" charset="0"/>
                <a:ea typeface="ＭＳ Ｐゴシック" charset="0"/>
                <a:cs typeface="ＭＳ Ｐゴシック" charset="0"/>
              </a:rPr>
            </a:br>
            <a:r>
              <a:rPr lang="en-US" sz="2400" b="1" dirty="0">
                <a:solidFill>
                  <a:srgbClr val="000000"/>
                </a:solidFill>
                <a:effectLst>
                  <a:glow rad="127000">
                    <a:srgbClr val="FFFFFF"/>
                  </a:glow>
                </a:effectLst>
                <a:latin typeface="Arial" charset="0"/>
                <a:ea typeface="ＭＳ Ｐゴシック" charset="0"/>
                <a:cs typeface="ＭＳ Ｐゴシック" charset="0"/>
              </a:rPr>
              <a:t>eternal life.</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736708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Loss of Rewards View</a:t>
            </a: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000000"/>
                </a:solidFill>
                <a:effectLst>
                  <a:glow rad="127000">
                    <a:srgbClr val="FFFFFF"/>
                  </a:glow>
                </a:effectLst>
                <a:latin typeface="Arial" charset="0"/>
                <a:ea typeface="ＭＳ Ｐゴシック" charset="0"/>
                <a:cs typeface="ＭＳ Ｐゴシック" charset="0"/>
              </a:rPr>
              <a:t>The race represents salvation.</a:t>
            </a:r>
            <a:br>
              <a:rPr lang="en-US" sz="2800" b="1" dirty="0">
                <a:solidFill>
                  <a:srgbClr val="000000"/>
                </a:solidFill>
                <a:effectLst>
                  <a:glow rad="127000">
                    <a:srgbClr val="FFFFFF"/>
                  </a:glow>
                </a:effectLst>
                <a:latin typeface="Arial" charset="0"/>
                <a:ea typeface="ＭＳ Ｐゴシック" charset="0"/>
                <a:cs typeface="ＭＳ Ｐゴシック" charset="0"/>
              </a:rPr>
            </a:br>
            <a:r>
              <a:rPr lang="en-US" sz="2800" b="1" dirty="0">
                <a:solidFill>
                  <a:srgbClr val="000000"/>
                </a:solidFill>
                <a:effectLst>
                  <a:glow rad="127000">
                    <a:srgbClr val="FFFFFF"/>
                  </a:glow>
                </a:effectLst>
                <a:latin typeface="Arial" charset="0"/>
                <a:ea typeface="ＭＳ Ｐゴシック" charset="0"/>
                <a:cs typeface="ＭＳ Ｐゴシック" charset="0"/>
              </a:rPr>
              <a:t>Christians may abandon the race and lose rewards.</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000000"/>
                </a:solidFill>
                <a:effectLst>
                  <a:glow rad="127000">
                    <a:srgbClr val="FFFFFF"/>
                  </a:glow>
                </a:effectLst>
                <a:latin typeface="Arial" charset="0"/>
                <a:ea typeface="ＭＳ Ｐゴシック" charset="0"/>
                <a:cs typeface="ＭＳ Ｐゴシック" charset="0"/>
              </a:rPr>
              <a:t>Already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Saved</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2160" y="1772816"/>
            <a:ext cx="2412776"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The prize is not salvation, </a:t>
            </a:r>
            <a:br>
              <a:rPr lang="en-US" sz="2400" b="1" dirty="0">
                <a:solidFill>
                  <a:srgbClr val="000000"/>
                </a:solidFill>
                <a:effectLst>
                  <a:glow rad="127000">
                    <a:srgbClr val="FFFFFF"/>
                  </a:glow>
                </a:effectLst>
                <a:latin typeface="Arial" charset="0"/>
                <a:ea typeface="ＭＳ Ｐゴシック" charset="0"/>
                <a:cs typeface="ＭＳ Ｐゴシック" charset="0"/>
              </a:rPr>
            </a:br>
            <a:r>
              <a:rPr lang="en-US" sz="2400" b="1" dirty="0">
                <a:solidFill>
                  <a:srgbClr val="000000"/>
                </a:solidFill>
                <a:effectLst>
                  <a:glow rad="127000">
                    <a:srgbClr val="FFFFFF"/>
                  </a:glow>
                </a:effectLst>
                <a:latin typeface="Arial" charset="0"/>
                <a:ea typeface="ＭＳ Ｐゴシック" charset="0"/>
                <a:cs typeface="ＭＳ Ｐゴシック" charset="0"/>
              </a:rPr>
              <a:t>but rewards.</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051720" y="1124744"/>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Warnings and admonitions raise doubts of receiving the prize.</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98583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Loss of Life View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(held by Dr. Rick Griffith)</a:t>
            </a: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solidFill>
                  <a:srgbClr val="000000"/>
                </a:solidFill>
                <a:effectLst>
                  <a:glow rad="127000">
                    <a:srgbClr val="FFFFFF"/>
                  </a:glow>
                </a:effectLst>
                <a:latin typeface="Arial" charset="0"/>
                <a:ea typeface="ＭＳ Ｐゴシック" charset="0"/>
                <a:cs typeface="ＭＳ Ｐゴシック" charset="0"/>
              </a:rPr>
              <a:t>The race represents salvation.</a:t>
            </a:r>
            <a:br>
              <a:rPr lang="en-US" sz="2800" b="1" dirty="0">
                <a:solidFill>
                  <a:srgbClr val="000000"/>
                </a:solidFill>
                <a:effectLst>
                  <a:glow rad="127000">
                    <a:srgbClr val="FFFFFF"/>
                  </a:glow>
                </a:effectLst>
                <a:latin typeface="Arial" charset="0"/>
                <a:ea typeface="ＭＳ Ｐゴシック" charset="0"/>
                <a:cs typeface="ＭＳ Ｐゴシック" charset="0"/>
              </a:rPr>
            </a:br>
            <a:r>
              <a:rPr lang="en-US" sz="2800" b="1" dirty="0">
                <a:solidFill>
                  <a:srgbClr val="000000"/>
                </a:solidFill>
                <a:effectLst>
                  <a:glow rad="127000">
                    <a:srgbClr val="FFFFFF"/>
                  </a:glow>
                </a:effectLst>
                <a:latin typeface="Arial" charset="0"/>
                <a:ea typeface="ＭＳ Ｐゴシック" charset="0"/>
                <a:cs typeface="ＭＳ Ｐゴシック" charset="0"/>
              </a:rPr>
              <a:t>Christians may abandon the race and lose their life.</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000000"/>
                </a:solidFill>
                <a:effectLst>
                  <a:glow rad="127000">
                    <a:srgbClr val="FFFFFF"/>
                  </a:glow>
                </a:effectLst>
                <a:latin typeface="Arial" charset="0"/>
                <a:ea typeface="ＭＳ Ｐゴシック" charset="0"/>
                <a:cs typeface="ＭＳ Ｐゴシック" charset="0"/>
              </a:rPr>
              <a:t>Already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Saved</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The prize is not salvation, but inheritance in the kingdom.</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051720" y="141277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000000"/>
                </a:solidFill>
                <a:effectLst>
                  <a:glow rad="127000">
                    <a:srgbClr val="FFFFFF"/>
                  </a:glow>
                </a:effectLst>
                <a:latin typeface="Arial" charset="0"/>
                <a:ea typeface="ＭＳ Ｐゴシック" charset="0"/>
                <a:cs typeface="ＭＳ Ｐゴシック" charset="0"/>
              </a:rPr>
              <a:t>Warnings and admonitions exhort to press on with Christ or they may die physically.</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029458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371" y="0"/>
            <a:ext cx="8937309" cy="6702982"/>
          </a:xfrm>
          <a:prstGeom prst="rect">
            <a:avLst/>
          </a:prstGeom>
        </p:spPr>
      </p:pic>
      <p:sp>
        <p:nvSpPr>
          <p:cNvPr id="5" name="TextBox 4"/>
          <p:cNvSpPr txBox="1"/>
          <p:nvPr/>
        </p:nvSpPr>
        <p:spPr>
          <a:xfrm>
            <a:off x="4427984" y="1268760"/>
            <a:ext cx="795898" cy="1107996"/>
          </a:xfrm>
          <a:prstGeom prst="rect">
            <a:avLst/>
          </a:prstGeom>
          <a:noFill/>
        </p:spPr>
        <p:txBody>
          <a:bodyPr wrap="none" rtlCol="0">
            <a:spAutoFit/>
          </a:bodyPr>
          <a:lstStyle/>
          <a:p>
            <a:r>
              <a:rPr lang="en-US" sz="6600" dirty="0">
                <a:solidFill>
                  <a:srgbClr val="FFFFFF"/>
                </a:solidFill>
                <a:latin typeface="Times New Roman"/>
                <a:cs typeface="Times New Roman"/>
              </a:rPr>
              <a:t>H</a:t>
            </a:r>
          </a:p>
        </p:txBody>
      </p:sp>
      <p:sp>
        <p:nvSpPr>
          <p:cNvPr id="3" name="Title 2"/>
          <p:cNvSpPr>
            <a:spLocks noGrp="1"/>
          </p:cNvSpPr>
          <p:nvPr>
            <p:ph type="title"/>
          </p:nvPr>
        </p:nvSpPr>
        <p:spPr>
          <a:xfrm>
            <a:off x="760040" y="2708920"/>
            <a:ext cx="7772400" cy="2079104"/>
          </a:xfrm>
        </p:spPr>
        <p:txBody>
          <a:bodyPr/>
          <a:lstStyle/>
          <a:p>
            <a:r>
              <a:rPr lang="en-US" sz="11500" b="1" dirty="0">
                <a:solidFill>
                  <a:srgbClr val="000000"/>
                </a:solidFill>
                <a:latin typeface="Times New Roman"/>
                <a:cs typeface="Times New Roman"/>
              </a:rPr>
              <a:t>Hebrews</a:t>
            </a:r>
            <a:endParaRPr lang="en-US" sz="11500" b="1" dirty="0"/>
          </a:p>
        </p:txBody>
      </p:sp>
    </p:spTree>
    <p:extLst>
      <p:ext uri="{BB962C8B-B14F-4D97-AF65-F5344CB8AC3E}">
        <p14:creationId xmlns:p14="http://schemas.microsoft.com/office/powerpoint/2010/main" val="3523692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I go back?"</a:t>
            </a: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"So we must listen very carefully to the truth we have heard, or we may drift away from it" (2:1 </a:t>
            </a:r>
            <a:r>
              <a:rPr lang="en-US" sz="2800" dirty="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6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3953821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a:spcBef>
                <a:spcPct val="20000"/>
              </a:spcBef>
              <a:buClr>
                <a:srgbClr val="00FFFF"/>
              </a:buClr>
              <a:buSzPct val="70000"/>
              <a:buFont typeface="Wingdings" charset="0"/>
              <a:buNone/>
            </a:pPr>
            <a:r>
              <a:rPr lang="en-US" sz="2800" b="1">
                <a:solidFill>
                  <a:srgbClr val="51596D"/>
                </a:solidFill>
                <a:effectLst>
                  <a:glow rad="139700">
                    <a:srgbClr val="FFFFFF">
                      <a:alpha val="91000"/>
                    </a:srgbClr>
                  </a:glow>
                </a:effectLst>
                <a:latin typeface="Arial"/>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a:spcBef>
                <a:spcPct val="20000"/>
              </a:spcBef>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166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img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Rectangle 3"/>
          <p:cNvSpPr>
            <a:spLocks noGrp="1" noChangeArrowheads="1"/>
          </p:cNvSpPr>
          <p:nvPr>
            <p:ph type="title" idx="4294967295"/>
          </p:nvPr>
        </p:nvSpPr>
        <p:spPr>
          <a:xfrm>
            <a:off x="28501" y="5106144"/>
            <a:ext cx="9144000" cy="1751856"/>
          </a:xfrm>
        </p:spPr>
        <p:txBody>
          <a:bodyPr/>
          <a:lstStyle/>
          <a:p>
            <a:pPr eaLnBrk="1" hangingPunct="1">
              <a:defRPr/>
            </a:pPr>
            <a:r>
              <a:rPr lang="en-US" altLang="ja-JP" sz="4000" b="1" dirty="0">
                <a:solidFill>
                  <a:schemeClr val="bg1"/>
                </a:solidFill>
                <a:effectLst>
                  <a:glow rad="101600">
                    <a:schemeClr val="tx1">
                      <a:alpha val="75000"/>
                    </a:schemeClr>
                  </a:glow>
                </a:effectLst>
                <a:latin typeface="Arial" charset="0"/>
                <a:ea typeface="ＭＳ Ｐゴシック" charset="0"/>
                <a:cs typeface="ＭＳ Ｐゴシック" charset="0"/>
              </a:rPr>
              <a:t>"</a:t>
            </a:r>
            <a:r>
              <a:rPr lang="en-US" sz="4000" b="1" dirty="0">
                <a:solidFill>
                  <a:schemeClr val="bg1"/>
                </a:solidFill>
                <a:effectLst>
                  <a:glow rad="101600">
                    <a:schemeClr val="tx1">
                      <a:alpha val="75000"/>
                    </a:schemeClr>
                  </a:glow>
                </a:effectLst>
                <a:latin typeface="Arial" charset="0"/>
                <a:ea typeface="ＭＳ Ｐゴシック" charset="0"/>
                <a:cs typeface="ＭＳ Ｐゴシック" charset="0"/>
              </a:rPr>
              <a:t>In a moment we will be changed</a:t>
            </a:r>
            <a:r>
              <a:rPr lang="en-US" altLang="ja-JP" sz="4000" b="1" dirty="0">
                <a:solidFill>
                  <a:schemeClr val="bg1"/>
                </a:solidFill>
                <a:effectLst>
                  <a:glow rad="101600">
                    <a:schemeClr val="tx1">
                      <a:alpha val="75000"/>
                    </a:schemeClr>
                  </a:glow>
                </a:effectLst>
                <a:latin typeface="Arial" charset="0"/>
                <a:ea typeface="ＭＳ Ｐゴシック" charset="0"/>
                <a:cs typeface="ＭＳ Ｐゴシック" charset="0"/>
              </a:rPr>
              <a:t>"</a:t>
            </a:r>
            <a:br>
              <a:rPr lang="en-US" sz="4000" b="1" dirty="0">
                <a:solidFill>
                  <a:schemeClr val="bg1"/>
                </a:solidFill>
                <a:effectLst>
                  <a:glow rad="101600">
                    <a:schemeClr val="tx1">
                      <a:alpha val="75000"/>
                    </a:schemeClr>
                  </a:glow>
                </a:effectLst>
                <a:latin typeface="Arial" charset="0"/>
                <a:ea typeface="ＭＳ Ｐゴシック" charset="0"/>
                <a:cs typeface="ＭＳ Ｐゴシック" charset="0"/>
              </a:rPr>
            </a:br>
            <a:r>
              <a:rPr lang="en-US" sz="3200" b="1" i="1" dirty="0">
                <a:solidFill>
                  <a:schemeClr val="bg1"/>
                </a:solidFill>
                <a:effectLst>
                  <a:glow rad="101600">
                    <a:schemeClr val="tx1">
                      <a:alpha val="75000"/>
                    </a:schemeClr>
                  </a:glow>
                </a:effectLst>
                <a:latin typeface="Arial" charset="0"/>
                <a:ea typeface="ＭＳ Ｐゴシック" charset="0"/>
                <a:cs typeface="ＭＳ Ｐゴシック" charset="0"/>
              </a:rPr>
              <a:t>1 Cor. 15:51-52</a:t>
            </a:r>
            <a:endParaRPr lang="en-US" sz="4000" b="1" dirty="0">
              <a:solidFill>
                <a:schemeClr val="bg1"/>
              </a:solidFill>
              <a:effectLst>
                <a:glow rad="101600">
                  <a:schemeClr val="tx1">
                    <a:alpha val="75000"/>
                  </a:schemeClr>
                </a:glow>
              </a:effectLst>
              <a:latin typeface="Arial" charset="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AU"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9470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457200" eaLnBrk="1" fontAlgn="auto" hangingPunct="1">
              <a:spcBef>
                <a:spcPts val="0"/>
              </a:spcBef>
              <a:spcAft>
                <a:spcPts val="0"/>
              </a:spcAft>
            </a:pPr>
            <a:endParaRPr lang="en-US" sz="4000" b="1">
              <a:solidFill>
                <a:srgbClr val="FFFF00"/>
              </a:solidFill>
              <a:latin typeface="Times New Roman"/>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defTabSz="457200" eaLnBrk="1" fontAlgn="auto" hangingPunct="1">
              <a:spcBef>
                <a:spcPct val="50000"/>
              </a:spcBef>
              <a:spcAft>
                <a:spcPts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discipline (2:1</a:t>
            </a:r>
            <a:r>
              <a:rPr lang="en-US" sz="3600" b="1" dirty="0">
                <a:solidFill>
                  <a:srgbClr val="FFFFFF"/>
                </a:solidFill>
                <a:effectLst>
                  <a:glow rad="152400">
                    <a:srgbClr val="000000">
                      <a:alpha val="90000"/>
                    </a:srgbClr>
                  </a:glow>
                </a:effectLst>
              </a:rPr>
              <a:t>-4</a:t>
            </a:r>
            <a:r>
              <a:rPr lang="en-GB" sz="3600" b="1" dirty="0">
                <a:solidFill>
                  <a:srgbClr val="FFFFFF"/>
                </a:solidFill>
                <a:effectLst>
                  <a:glow rad="152400">
                    <a:srgbClr val="000000">
                      <a:alpha val="90000"/>
                    </a:srgbClr>
                  </a:glow>
                </a:effectLst>
              </a:rPr>
              <a:t>)</a:t>
            </a:r>
            <a:endParaRPr lang="en-US" sz="3600" b="1" dirty="0">
              <a:solidFill>
                <a:srgbClr val="FFFFFF"/>
              </a:solidFill>
              <a:effectLst>
                <a:glow rad="152400">
                  <a:srgbClr val="000000">
                    <a:alpha val="90000"/>
                  </a:srgbClr>
                </a:glow>
              </a:effectLst>
            </a:endParaRPr>
          </a:p>
          <a:p>
            <a:pPr marL="628650" indent="-628650" defTabSz="457200" eaLnBrk="1" fontAlgn="auto" hangingPunct="1">
              <a:spcBef>
                <a:spcPct val="20000"/>
              </a:spcBef>
              <a:spcAft>
                <a:spcPts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disinheritance (3</a:t>
            </a:r>
            <a:r>
              <a:rPr lang="en-US" sz="3600" b="1" dirty="0">
                <a:solidFill>
                  <a:srgbClr val="FFFFFF"/>
                </a:solidFill>
                <a:effectLst>
                  <a:glow rad="152400">
                    <a:srgbClr val="000000">
                      <a:alpha val="90000"/>
                    </a:srgbClr>
                  </a:glow>
                </a:effectLst>
              </a:rPr>
              <a:t>:7-19)</a:t>
            </a:r>
          </a:p>
          <a:p>
            <a:pPr marL="628650" indent="-628650" defTabSz="457200" eaLnBrk="1" fontAlgn="auto" hangingPunct="1">
              <a:spcBef>
                <a:spcPct val="20000"/>
              </a:spcBef>
              <a:spcAft>
                <a:spcPts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death (6:4-8)</a:t>
            </a:r>
            <a:endParaRPr lang="en-US" sz="3600" b="1" dirty="0">
              <a:solidFill>
                <a:srgbClr val="FFFFFF"/>
              </a:solidFill>
              <a:effectLst>
                <a:glow rad="152400">
                  <a:srgbClr val="000000">
                    <a:alpha val="90000"/>
                  </a:srgbClr>
                </a:glow>
              </a:effectLst>
            </a:endParaRPr>
          </a:p>
          <a:p>
            <a:pPr marL="628650" indent="-628650" defTabSz="457200" eaLnBrk="1" fontAlgn="auto" hangingPunct="1">
              <a:spcBef>
                <a:spcPct val="20000"/>
              </a:spcBef>
              <a:spcAft>
                <a:spcPts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death (10:26-31)</a:t>
            </a:r>
            <a:endParaRPr lang="en-US" sz="3600" b="1" dirty="0">
              <a:solidFill>
                <a:srgbClr val="FFFFFF"/>
              </a:solidFill>
              <a:effectLst>
                <a:glow rad="152400">
                  <a:srgbClr val="000000">
                    <a:alpha val="90000"/>
                  </a:srgbClr>
                </a:glow>
              </a:effectLst>
            </a:endParaRPr>
          </a:p>
          <a:p>
            <a:pPr marL="628650" indent="-628650" defTabSz="457200" eaLnBrk="1" fontAlgn="auto" hangingPunct="1">
              <a:spcBef>
                <a:spcPct val="20000"/>
              </a:spcBef>
              <a:spcAft>
                <a:spcPts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unconcern</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(12:14-29)</a:t>
            </a:r>
          </a:p>
        </p:txBody>
      </p:sp>
      <p:sp>
        <p:nvSpPr>
          <p:cNvPr id="367622" name="Text Box 19"/>
          <p:cNvSpPr txBox="1">
            <a:spLocks noChangeArrowheads="1"/>
          </p:cNvSpPr>
          <p:nvPr/>
        </p:nvSpPr>
        <p:spPr bwMode="auto">
          <a:xfrm>
            <a:off x="8388424" y="8701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258</a:t>
            </a: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en-US" b="1" dirty="0">
                <a:solidFill>
                  <a:srgbClr val="FFFF00"/>
                </a:solidFill>
                <a:latin typeface="Arial" charset="0"/>
                <a:ea typeface="ＭＳ Ｐゴシック" charset="0"/>
                <a:cs typeface="ＭＳ Ｐゴシック" charset="0"/>
              </a:rPr>
              <a:t>5 Warnings in Hebrews</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1452113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solidFill>
                  <a:schemeClr val="tx1"/>
                </a:solidFill>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(Hebrews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3331767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en-AU" b="1" dirty="0">
                <a:latin typeface="Arial" charset="0"/>
                <a:ea typeface="ＭＳ Ｐゴシック" charset="0"/>
                <a:cs typeface="ＭＳ Ｐゴシック" charset="0"/>
              </a:rPr>
              <a:t>Views on the Warning Passages</a:t>
            </a:r>
            <a:endParaRPr lang="en-US" b="1" dirty="0">
              <a:latin typeface="Arial" charset="0"/>
              <a:ea typeface="ＭＳ Ｐゴシック" charset="0"/>
              <a:cs typeface="ＭＳ Ｐゴシック"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People who are not really believers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Christians who sin by not seeing Christ</a:t>
                      </a:r>
                      <a:r>
                        <a:rPr kumimoji="0" lang="fr-FR"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AU"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superiority</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Christians who sin by not seeing Christ</a:t>
                      </a:r>
                      <a:r>
                        <a:rPr kumimoji="0" lang="fr-FR"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AU"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superiority</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265113" y="1981200"/>
            <a:ext cx="71977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2800" b="1">
                <a:solidFill>
                  <a:srgbClr val="FFFFFF"/>
                </a:solidFill>
              </a:rPr>
              <a:t>What group of Jews is being addressed ?</a:t>
            </a:r>
            <a:endParaRPr lang="en-US" sz="2800" b="1">
              <a:solidFill>
                <a:srgbClr val="FFFFFF"/>
              </a:solidFill>
            </a:endParaRPr>
          </a:p>
        </p:txBody>
      </p:sp>
      <p:sp>
        <p:nvSpPr>
          <p:cNvPr id="368659"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266c</a:t>
            </a:r>
          </a:p>
        </p:txBody>
      </p:sp>
    </p:spTree>
    <p:extLst>
      <p:ext uri="{BB962C8B-B14F-4D97-AF65-F5344CB8AC3E}">
        <p14:creationId xmlns:p14="http://schemas.microsoft.com/office/powerpoint/2010/main" val="1894620510"/>
      </p:ext>
    </p:extLst>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Never had Salvation</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Salvation</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Reward</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7938" y="1905000"/>
            <a:ext cx="7389812"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solidFill>
                  <a:srgbClr val="FFFFFF"/>
                </a:solidFill>
              </a:rPr>
              <a:t>What is the nature of their punishment ?</a:t>
            </a:r>
            <a:endParaRPr lang="en-US" sz="3200">
              <a:solidFill>
                <a:srgbClr val="FFFFFF"/>
              </a:solidFill>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266c</a:t>
            </a:r>
          </a:p>
        </p:txBody>
      </p:sp>
    </p:spTree>
    <p:extLst>
      <p:ext uri="{BB962C8B-B14F-4D97-AF65-F5344CB8AC3E}">
        <p14:creationId xmlns:p14="http://schemas.microsoft.com/office/powerpoint/2010/main" val="3822550068"/>
      </p:ext>
    </p:extLst>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Hell</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Hell</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Divine Discipline</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2740025" y="1905000"/>
            <a:ext cx="3662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solidFill>
                  <a:srgbClr val="FFFFFF"/>
                </a:solidFill>
              </a:rPr>
              <a:t>What is the result ?</a:t>
            </a:r>
            <a:endParaRPr lang="en-US" sz="3200">
              <a:solidFill>
                <a:srgbClr val="FFFFFF"/>
              </a:solidFill>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266c</a:t>
            </a:r>
          </a:p>
        </p:txBody>
      </p:sp>
    </p:spTree>
    <p:extLst>
      <p:ext uri="{BB962C8B-B14F-4D97-AF65-F5344CB8AC3E}">
        <p14:creationId xmlns:p14="http://schemas.microsoft.com/office/powerpoint/2010/main" val="1495327078"/>
      </p:ext>
    </p:extLst>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en-AU" b="1">
                <a:latin typeface="Arial" charset="0"/>
                <a:ea typeface="ＭＳ Ｐゴシック" charset="0"/>
                <a:cs typeface="ＭＳ Ｐゴシック" charset="0"/>
              </a:rPr>
              <a:t>Views on the Warning Passages</a:t>
            </a:r>
            <a:endParaRPr lang="en-US">
              <a:latin typeface="Arial" charset="0"/>
              <a:ea typeface="ＭＳ Ｐゴシック" charset="0"/>
              <a:cs typeface="ＭＳ Ｐゴシック"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Reformed</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Arminian</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Partakers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063625" y="1782763"/>
            <a:ext cx="56737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solidFill>
                  <a:srgbClr val="FFFFFF"/>
                </a:solidFill>
              </a:rPr>
              <a:t>Which theological perspective </a:t>
            </a:r>
          </a:p>
          <a:p>
            <a:pPr algn="ctr"/>
            <a:r>
              <a:rPr lang="en-AU" sz="3200">
                <a:solidFill>
                  <a:srgbClr val="FFFFFF"/>
                </a:solidFill>
              </a:rPr>
              <a:t>holds to this view ?</a:t>
            </a:r>
            <a:endParaRPr lang="en-US" sz="3200">
              <a:solidFill>
                <a:srgbClr val="FFFFFF"/>
              </a:solidFill>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266c</a:t>
            </a:r>
          </a:p>
        </p:txBody>
      </p:sp>
    </p:spTree>
    <p:extLst>
      <p:ext uri="{BB962C8B-B14F-4D97-AF65-F5344CB8AC3E}">
        <p14:creationId xmlns:p14="http://schemas.microsoft.com/office/powerpoint/2010/main" val="1120143463"/>
      </p:ext>
    </p:extLst>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823844"/>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Signifying Hell (sees the judgment as serious)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Signifying Hell (sees the judgment as serious)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rewards as a judgment (a concept often taught in the NT)</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9240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AU" sz="3200">
                <a:solidFill>
                  <a:srgbClr val="FFFFFF"/>
                </a:solidFill>
              </a:rPr>
              <a:t>Strengths</a:t>
            </a:r>
            <a:endParaRPr lang="en-US" sz="3200">
              <a:solidFill>
                <a:srgbClr val="FFFFFF"/>
              </a:solidFill>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266c</a:t>
            </a:r>
          </a:p>
        </p:txBody>
      </p:sp>
    </p:spTree>
    <p:extLst>
      <p:ext uri="{BB962C8B-B14F-4D97-AF65-F5344CB8AC3E}">
        <p14:creationId xmlns:p14="http://schemas.microsoft.com/office/powerpoint/2010/main" val="1095471229"/>
      </p:ext>
    </p:extLst>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5142"/>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Consistently speaks of the readers as genuine Christians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Temporal security goes against NT doctrine of justification by grace</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10:27 refers to judging persons, not deeds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200400" y="1600200"/>
            <a:ext cx="25114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solidFill>
                  <a:srgbClr val="FFFFFF"/>
                </a:solidFill>
              </a:rPr>
              <a:t>Weaknesses</a:t>
            </a:r>
            <a:endParaRPr lang="en-US" sz="3200">
              <a:solidFill>
                <a:srgbClr val="FFFFFF"/>
              </a:solidFill>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266c</a:t>
            </a:r>
          </a:p>
        </p:txBody>
      </p:sp>
    </p:spTree>
    <p:extLst>
      <p:ext uri="{BB962C8B-B14F-4D97-AF65-F5344CB8AC3E}">
        <p14:creationId xmlns:p14="http://schemas.microsoft.com/office/powerpoint/2010/main" val="79308595"/>
      </p:ext>
    </p:extLst>
  </p:cSld>
  <p:clrMapOvr>
    <a:overrideClrMapping bg1="dk2" tx1="lt1" bg2="dk1"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en-US" sz="3600" b="1" dirty="0">
                <a:latin typeface="Arial" charset="0"/>
                <a:ea typeface="ＭＳ Ｐゴシック" charset="0"/>
                <a:cs typeface="Arial" charset="0"/>
              </a:rPr>
              <a:t>The Problem with Labels</a:t>
            </a:r>
          </a:p>
        </p:txBody>
      </p:sp>
      <p:sp>
        <p:nvSpPr>
          <p:cNvPr id="402475" name="Text Box 43"/>
          <p:cNvSpPr txBox="1">
            <a:spLocks noChangeArrowheads="1"/>
          </p:cNvSpPr>
          <p:nvPr/>
        </p:nvSpPr>
        <p:spPr bwMode="auto">
          <a:xfrm>
            <a:off x="8305800" y="76200"/>
            <a:ext cx="706198"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cs typeface="Arial" charset="0"/>
              </a:rPr>
              <a:t>266c</a:t>
            </a: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i="1" dirty="0">
                <a:solidFill>
                  <a:srgbClr val="FFFFCC"/>
                </a:solidFill>
                <a:latin typeface="Arial" charset="0"/>
                <a:ea typeface="ＭＳ Ｐゴシック" charset="0"/>
                <a:cs typeface="Arial" charset="0"/>
              </a:rPr>
              <a:t>Must we be one or the other…?</a:t>
            </a: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Arminian?</a:t>
            </a: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…or…</a:t>
            </a: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Reformed?</a:t>
            </a: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Reality of Apostasy</a:t>
            </a: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Eternal Security</a:t>
            </a: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243282"/>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Strengths</a:t>
              </a: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Loss of Salvation</a:t>
            </a: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Many do Fall Away</a:t>
            </a: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Weaknesses</a:t>
              </a: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3600" b="1" dirty="0">
                <a:solidFill>
                  <a:srgbClr val="FFFFCC"/>
                </a:solidFill>
                <a:latin typeface="Arial" charset="0"/>
                <a:ea typeface="ＭＳ Ｐゴシック" charset="0"/>
                <a:cs typeface="Arial" charset="0"/>
              </a:rPr>
              <a:t>Partakers View Has Both Strengths &amp; Neither Weakness</a:t>
            </a:r>
          </a:p>
        </p:txBody>
      </p:sp>
    </p:spTree>
    <p:extLst>
      <p:ext uri="{BB962C8B-B14F-4D97-AF65-F5344CB8AC3E}">
        <p14:creationId xmlns:p14="http://schemas.microsoft.com/office/powerpoint/2010/main" val="18525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3" descr="desiringgod-738117.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p:txBody>
          <a:bodyPr/>
          <a:lstStyle/>
          <a:p>
            <a:r>
              <a:rPr lang="en-US" b="1" i="1">
                <a:solidFill>
                  <a:srgbClr val="FFFFFF"/>
                </a:solidFill>
                <a:effectLst>
                  <a:glow rad="152400">
                    <a:schemeClr val="tx1"/>
                  </a:glow>
                </a:effectLst>
                <a:latin typeface="Arial" charset="0"/>
                <a:ea typeface="ヒラギノ角ゴ Pro W3" charset="0"/>
                <a:cs typeface="ヒラギノ角ゴ Pro W3" charset="0"/>
              </a:rPr>
              <a:t>Three Illustrations of Our New Bodies:</a:t>
            </a:r>
          </a:p>
        </p:txBody>
      </p:sp>
      <p:sp>
        <p:nvSpPr>
          <p:cNvPr id="5" name="Title 2"/>
          <p:cNvSpPr txBox="1">
            <a:spLocks/>
          </p:cNvSpPr>
          <p:nvPr/>
        </p:nvSpPr>
        <p:spPr bwMode="auto">
          <a:xfrm>
            <a:off x="1295400" y="2209800"/>
            <a:ext cx="78486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4000" dirty="0">
                <a:solidFill>
                  <a:srgbClr val="FFFFFF"/>
                </a:solidFill>
                <a:effectLst>
                  <a:glow rad="152400">
                    <a:srgbClr val="000000"/>
                  </a:glow>
                </a:effectLst>
                <a:ea typeface="ヒラギノ角ゴ Pro W3" charset="0"/>
                <a:cs typeface="ヒラギノ角ゴ Pro W3" charset="0"/>
              </a:rPr>
              <a:t>• Plant Life (15:36-38)</a:t>
            </a:r>
          </a:p>
        </p:txBody>
      </p:sp>
      <p:sp>
        <p:nvSpPr>
          <p:cNvPr id="6" name="Title 2"/>
          <p:cNvSpPr txBox="1">
            <a:spLocks/>
          </p:cNvSpPr>
          <p:nvPr/>
        </p:nvSpPr>
        <p:spPr bwMode="auto">
          <a:xfrm>
            <a:off x="1295400" y="2895600"/>
            <a:ext cx="78486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4000" dirty="0">
                <a:solidFill>
                  <a:srgbClr val="FFFFFF"/>
                </a:solidFill>
                <a:effectLst>
                  <a:glow rad="152400">
                    <a:srgbClr val="000000"/>
                  </a:glow>
                </a:effectLst>
                <a:ea typeface="ヒラギノ角ゴ Pro W3" charset="0"/>
                <a:cs typeface="ヒラギノ角ゴ Pro W3" charset="0"/>
              </a:rPr>
              <a:t>• Animal Life (15:39)</a:t>
            </a:r>
          </a:p>
        </p:txBody>
      </p:sp>
      <p:sp>
        <p:nvSpPr>
          <p:cNvPr id="7" name="Title 2"/>
          <p:cNvSpPr txBox="1">
            <a:spLocks/>
          </p:cNvSpPr>
          <p:nvPr/>
        </p:nvSpPr>
        <p:spPr bwMode="auto">
          <a:xfrm>
            <a:off x="1295400" y="3581400"/>
            <a:ext cx="78486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4000" dirty="0">
                <a:solidFill>
                  <a:srgbClr val="FFFFFF"/>
                </a:solidFill>
                <a:effectLst>
                  <a:glow rad="152400">
                    <a:srgbClr val="000000"/>
                  </a:glow>
                </a:effectLst>
                <a:ea typeface="ヒラギノ角ゴ Pro W3" charset="0"/>
                <a:cs typeface="ヒラギノ角ゴ Pro W3" charset="0"/>
              </a:rPr>
              <a:t>• Inanimate Objects (15:40-41)</a:t>
            </a:r>
          </a:p>
        </p:txBody>
      </p:sp>
    </p:spTree>
    <p:extLst>
      <p:ext uri="{BB962C8B-B14F-4D97-AF65-F5344CB8AC3E}">
        <p14:creationId xmlns:p14="http://schemas.microsoft.com/office/powerpoint/2010/main" val="695374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Implications of the Rapture</a:t>
            </a:r>
          </a:p>
        </p:txBody>
      </p:sp>
      <p:sp>
        <p:nvSpPr>
          <p:cNvPr id="113667" name="Text Box 4"/>
          <p:cNvSpPr txBox="1">
            <a:spLocks noChangeArrowheads="1"/>
          </p:cNvSpPr>
          <p:nvPr/>
        </p:nvSpPr>
        <p:spPr bwMode="auto">
          <a:xfrm>
            <a:off x="83502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78o</a:t>
            </a:r>
            <a:endParaRPr lang="en-US">
              <a:latin typeface="Times New Roman"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We will join him in the clouds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810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83971" name="Rectangle 3"/>
          <p:cNvSpPr>
            <a:spLocks noGrp="1" noChangeArrowheads="1"/>
          </p:cNvSpPr>
          <p:nvPr>
            <p:ph type="body" idx="1"/>
          </p:nvPr>
        </p:nvSpPr>
        <p:spPr/>
        <p:txBody>
          <a:bodyPr/>
          <a:lstStyle/>
          <a:p>
            <a:pPr eaLnBrk="1" hangingPunct="1">
              <a:defRPr/>
            </a:pPr>
            <a:endParaRPr lang="en-US">
              <a:latin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rPr>
              <a:t>The sky shall unfold…</a:t>
            </a:r>
            <a:endParaRPr lang="en-US" b="1">
              <a:solidFill>
                <a:schemeClr val="tx1"/>
              </a:solidFill>
              <a:latin typeface="Arial" charset="0"/>
            </a:endParaRPr>
          </a:p>
        </p:txBody>
      </p:sp>
    </p:spTree>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effectLst>
            <a:outerShdw blurRad="63500" dist="35921" dir="2700000" algn="ctr" rotWithShape="0">
              <a:schemeClr val="bg1">
                <a:alpha val="74998"/>
              </a:schemeClr>
            </a:outerShdw>
          </a:effectLst>
        </p:spPr>
        <p:txBody>
          <a:bodyPr/>
          <a:lstStyle/>
          <a:p>
            <a:pPr eaLnBrk="1" hangingPunct="1">
              <a:defRPr/>
            </a:pPr>
            <a:r>
              <a:rPr lang="en-US" b="1">
                <a:latin typeface="Arial" charset="0"/>
              </a:rPr>
              <a:t>…preparing His entrance</a:t>
            </a:r>
            <a:endParaRPr lang="en-US">
              <a:latin typeface="Arial" charset="0"/>
            </a:endParaRPr>
          </a:p>
        </p:txBody>
      </p:sp>
    </p:spTree>
  </p:cSld>
  <p:clrMapOvr>
    <a:masterClrMapping/>
  </p:clrMapOvr>
  <p:transition spd="slow">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TellusOr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38100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ctrTitle"/>
          </p:nvPr>
        </p:nvSpPr>
        <p:spPr>
          <a:xfrm>
            <a:off x="5562600" y="381000"/>
            <a:ext cx="3581400" cy="6308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latin typeface="Arial" charset="0"/>
              </a:rPr>
              <a:t>The stars shall applaud Him </a:t>
            </a:r>
            <a:br>
              <a:rPr lang="en-US" b="1" dirty="0">
                <a:solidFill>
                  <a:schemeClr val="bg1"/>
                </a:solidFill>
                <a:latin typeface="Arial" charset="0"/>
              </a:rPr>
            </a:br>
            <a:r>
              <a:rPr lang="en-US" b="1" dirty="0">
                <a:solidFill>
                  <a:schemeClr val="bg1"/>
                </a:solidFill>
                <a:latin typeface="Arial" charset="0"/>
              </a:rPr>
              <a:t>with thunders of praise</a:t>
            </a:r>
          </a:p>
        </p:txBody>
      </p:sp>
    </p:spTree>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dirty="0">
                <a:solidFill>
                  <a:schemeClr val="bg1"/>
                </a:solidFill>
                <a:latin typeface="Arial" charset="0"/>
              </a:rPr>
              <a:t>The sweet light of His eyes shall enhance those awaiting</a:t>
            </a:r>
            <a:endParaRPr lang="en-US" dirty="0">
              <a:latin typeface="Times New Roman" charset="0"/>
            </a:endParaRPr>
          </a:p>
        </p:txBody>
      </p:sp>
    </p:spTree>
  </p:cSld>
  <p:clrMapOvr>
    <a:masterClrMapping/>
  </p:clrMapOvr>
  <p:transition spd="slow">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rPr>
              <a:t>And we shall behold Him then face to face</a:t>
            </a:r>
            <a:endParaRPr lang="en-US">
              <a:latin typeface="Times New Roman" charset="0"/>
            </a:endParaRPr>
          </a:p>
        </p:txBody>
      </p:sp>
    </p:spTree>
  </p:cSld>
  <p:clrMapOvr>
    <a:masterClrMapping/>
  </p:clrMapOvr>
  <p:transition spd="slow">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Rectangle 3"/>
          <p:cNvSpPr>
            <a:spLocks noGrp="1" noChangeArrowheads="1"/>
          </p:cNvSpPr>
          <p:nvPr>
            <p:ph type="title" idx="4294967295"/>
          </p:nvPr>
        </p:nvSpPr>
        <p:spPr>
          <a:xfrm>
            <a:off x="762000" y="5410200"/>
            <a:ext cx="7772400" cy="1447800"/>
          </a:xfrm>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We shall behold Him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We shall behold Him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3"/>
          <p:cNvSpPr>
            <a:spLocks noGrp="1" noChangeArrowheads="1"/>
          </p:cNvSpPr>
          <p:nvPr>
            <p:ph type="title" idx="4294967295"/>
          </p:nvPr>
        </p:nvSpPr>
        <p:spPr>
          <a:xfrm>
            <a:off x="685800" y="4495800"/>
            <a:ext cx="7924800" cy="1981200"/>
          </a:xfrm>
        </p:spPr>
        <p:txBody>
          <a:bodyPr/>
          <a:lstStyle/>
          <a:p>
            <a:pPr eaLnBrk="1" hangingPunct="1"/>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p>
        </p:txBody>
      </p:sp>
    </p:spTree>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7" name="Title 1"/>
          <p:cNvSpPr>
            <a:spLocks noGrp="1"/>
          </p:cNvSpPr>
          <p:nvPr>
            <p:ph type="title"/>
          </p:nvPr>
        </p:nvSpPr>
        <p:spPr>
          <a:xfrm>
            <a:off x="2771800" y="116632"/>
            <a:ext cx="4464496" cy="1905000"/>
          </a:xfrm>
        </p:spPr>
        <p:txBody>
          <a:bodyPr/>
          <a:lstStyle/>
          <a:p>
            <a:r>
              <a:rPr lang="en-US" b="1" dirty="0">
                <a:latin typeface="Arial" charset="0"/>
                <a:ea typeface="ヒラギノ角ゴ Pro W3" charset="0"/>
                <a:cs typeface="ヒラギノ角ゴ Pro W3" charset="0"/>
              </a:rPr>
              <a:t>The Resurrected Body</a:t>
            </a:r>
          </a:p>
        </p:txBody>
      </p:sp>
    </p:spTree>
    <p:extLst>
      <p:ext uri="{BB962C8B-B14F-4D97-AF65-F5344CB8AC3E}">
        <p14:creationId xmlns:p14="http://schemas.microsoft.com/office/powerpoint/2010/main" val="1228367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idx="4294967295"/>
          </p:nvPr>
        </p:nvSpPr>
        <p:spPr>
          <a:xfrm>
            <a:off x="2362200" y="1066800"/>
            <a:ext cx="3962400" cy="5029200"/>
          </a:xfrm>
        </p:spPr>
        <p:txBody>
          <a:bodyPr/>
          <a:lstStyle/>
          <a:p>
            <a:pPr eaLnBrk="1" hangingPunct="1"/>
            <a:r>
              <a:rPr lang="en-US" b="1">
                <a:latin typeface="Arial" charset="0"/>
              </a:rPr>
              <a:t>We shall behold Him </a:t>
            </a:r>
            <a:br>
              <a:rPr lang="en-US" b="1">
                <a:latin typeface="Arial" charset="0"/>
              </a:rPr>
            </a:br>
            <a:r>
              <a:rPr lang="en-US" b="1">
                <a:latin typeface="Arial" charset="0"/>
              </a:rPr>
              <a:t> We shall behold Him</a:t>
            </a:r>
            <a:endParaRPr lang="en-US" b="1">
              <a:latin typeface="Times New Roman" charset="0"/>
            </a:endParaRPr>
          </a:p>
        </p:txBody>
      </p:sp>
    </p:spTree>
  </p:cSld>
  <p:clrMapOvr>
    <a:masterClrMapping/>
  </p:clrMapOvr>
  <p:transition spd="slow">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title" idx="4294967295"/>
          </p:nvPr>
        </p:nvSpPr>
        <p:spPr>
          <a:xfrm>
            <a:off x="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rPr>
              <a:t>…face to face,</a:t>
            </a:r>
            <a:br>
              <a:rPr lang="en-US" b="1">
                <a:solidFill>
                  <a:schemeClr val="bg1"/>
                </a:solidFill>
                <a:latin typeface="Arial" charset="0"/>
              </a:rPr>
            </a:br>
            <a:r>
              <a:rPr lang="en-US" b="1">
                <a:solidFill>
                  <a:schemeClr val="bg1"/>
                </a:solidFill>
                <a:latin typeface="Arial" charset="0"/>
              </a:rPr>
              <a:t>our Savior and Lord</a:t>
            </a:r>
            <a:endParaRPr lang="en-US">
              <a:latin typeface="Times New Roman" charset="0"/>
            </a:endParaRPr>
          </a:p>
        </p:txBody>
      </p:sp>
    </p:spTree>
  </p:cSld>
  <p:clrMapOvr>
    <a:masterClrMapping/>
  </p:clrMapOvr>
  <p:transition spd="slow">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rPr>
              <a:t>The angel shall sound the shout of His coming</a:t>
            </a:r>
            <a:endParaRPr lang="en-US">
              <a:latin typeface="Times New Roman" charset="0"/>
            </a:endParaRPr>
          </a:p>
        </p:txBody>
      </p:sp>
    </p:spTree>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idx="4294967295"/>
          </p:nvPr>
        </p:nvSpPr>
        <p:spPr/>
        <p:txBody>
          <a:bodyPr/>
          <a:lstStyle/>
          <a:p>
            <a:pPr eaLnBrk="1" hangingPunct="1"/>
            <a:r>
              <a:rPr lang="en-US" b="1">
                <a:latin typeface="Arial" charset="0"/>
                <a:ea typeface="ＭＳ Ｐゴシック" charset="0"/>
                <a:cs typeface="ＭＳ Ｐゴシック" charset="0"/>
              </a:rPr>
              <a:t>The sleeping shall rise from their slumbering place</a:t>
            </a:r>
            <a:endParaRPr lang="en-US">
              <a:latin typeface="Arial" charset="0"/>
              <a:ea typeface="ＭＳ Ｐゴシック" charset="0"/>
              <a:cs typeface="ＭＳ Ｐゴシック" charset="0"/>
            </a:endParaRPr>
          </a:p>
        </p:txBody>
      </p:sp>
    </p:spTree>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And those who remain shall be changed in a moment</a:t>
            </a:r>
            <a:endParaRPr lang="en-US">
              <a:latin typeface="Arial" charset="0"/>
              <a:ea typeface="ＭＳ Ｐゴシック" charset="0"/>
              <a:cs typeface="ＭＳ Ｐゴシック" charset="0"/>
            </a:endParaRPr>
          </a:p>
        </p:txBody>
      </p:sp>
    </p:spTree>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rPr>
              <a:t>And we shall behold Him </a:t>
            </a:r>
            <a:br>
              <a:rPr lang="en-US" b="1">
                <a:solidFill>
                  <a:schemeClr val="bg1"/>
                </a:solidFill>
                <a:latin typeface="Arial" charset="0"/>
              </a:rPr>
            </a:br>
            <a:r>
              <a:rPr lang="en-US" b="1">
                <a:solidFill>
                  <a:schemeClr val="bg1"/>
                </a:solidFill>
                <a:latin typeface="Arial" charset="0"/>
              </a:rPr>
              <a:t>then face to face</a:t>
            </a:r>
            <a:endParaRPr lang="en-US">
              <a:latin typeface="Times New Roman" charset="0"/>
            </a:endParaRPr>
          </a:p>
        </p:txBody>
      </p:sp>
    </p:spTree>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title" idx="4294967295"/>
          </p:nvPr>
        </p:nvSpPr>
        <p:spPr>
          <a:xfrm>
            <a:off x="228600" y="4648200"/>
            <a:ext cx="7772400" cy="11430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We shall behold Him</a:t>
            </a:r>
            <a:endParaRPr lang="en-US" b="1">
              <a:latin typeface="Arial" charset="0"/>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3"/>
          <p:cNvSpPr>
            <a:spLocks noGrp="1" noChangeArrowheads="1"/>
          </p:cNvSpPr>
          <p:nvPr>
            <p:ph type="title" idx="4294967295"/>
          </p:nvPr>
        </p:nvSpPr>
        <p:spPr>
          <a:xfrm>
            <a:off x="3352800" y="609600"/>
            <a:ext cx="5105400" cy="2209800"/>
          </a:xfrm>
        </p:spPr>
        <p:txBody>
          <a:bodyPr/>
          <a:lstStyle/>
          <a:p>
            <a:pPr eaLnBrk="1" hangingPunct="1"/>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Arial" charset="0"/>
              <a:ea typeface="ＭＳ Ｐゴシック" charset="0"/>
              <a:cs typeface="ＭＳ Ｐゴシック" charset="0"/>
            </a:endParaRPr>
          </a:p>
        </p:txBody>
      </p:sp>
    </p:spTree>
  </p:cSld>
  <p:clrMapOvr>
    <a:masterClrMapping/>
  </p:clrMapOvr>
  <p:transition spd="slow">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b="1">
                <a:solidFill>
                  <a:srgbClr val="FDFFFA"/>
                </a:solidFill>
                <a:latin typeface="Arial" charset="0"/>
              </a:rPr>
              <a:t>We shall behold Him </a:t>
            </a:r>
            <a:br>
              <a:rPr lang="en-US" b="1">
                <a:solidFill>
                  <a:srgbClr val="FDFFFA"/>
                </a:solidFill>
                <a:latin typeface="Arial" charset="0"/>
              </a:rPr>
            </a:br>
            <a:r>
              <a:rPr lang="en-US" b="1">
                <a:solidFill>
                  <a:srgbClr val="FDFFFA"/>
                </a:solidFill>
                <a:latin typeface="Arial" charset="0"/>
              </a:rPr>
              <a:t>We shall behold Him</a:t>
            </a:r>
            <a:endParaRPr lang="en-US">
              <a:latin typeface="Times New Roman" charset="0"/>
            </a:endParaRPr>
          </a:p>
        </p:txBody>
      </p:sp>
    </p:spTree>
  </p:cSld>
  <p:clrMapOvr>
    <a:masterClrMapping/>
  </p:clrMapOvr>
  <p:transition>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en-US" sz="3600" b="1" dirty="0">
                <a:latin typeface="Arial" charset="0"/>
                <a:ea typeface="ヒラギノ角ゴ Pro W3" charset="0"/>
                <a:cs typeface="ヒラギノ角ゴ Pro W3" charset="0"/>
              </a:rPr>
              <a:t>We will join him in the clouds </a:t>
            </a:r>
            <a:br>
              <a:rPr lang="en-US" sz="3600" b="1" dirty="0">
                <a:latin typeface="Arial" charset="0"/>
                <a:ea typeface="ヒラギノ角ゴ Pro W3" charset="0"/>
                <a:cs typeface="ヒラギノ角ゴ Pro W3" charset="0"/>
              </a:rPr>
            </a:br>
            <a:r>
              <a:rPr lang="en-US" sz="3600" b="1" dirty="0">
                <a:latin typeface="Arial" charset="0"/>
                <a:ea typeface="ヒラギノ角ゴ Pro W3" charset="0"/>
                <a:cs typeface="ヒラギノ角ゴ Pro W3" charset="0"/>
              </a:rPr>
              <a:t>(1 Thess. 4:16)</a:t>
            </a:r>
          </a:p>
        </p:txBody>
      </p:sp>
    </p:spTree>
    <p:extLst>
      <p:ext uri="{BB962C8B-B14F-4D97-AF65-F5344CB8AC3E}">
        <p14:creationId xmlns:p14="http://schemas.microsoft.com/office/powerpoint/2010/main" val="2326112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ch5_pat_10_7 sealed scroll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822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rPr>
              <a:t>We shall behold Him,</a:t>
            </a:r>
            <a:br>
              <a:rPr lang="en-US" b="1">
                <a:solidFill>
                  <a:schemeClr val="bg1"/>
                </a:solidFill>
                <a:latin typeface="Arial" charset="0"/>
              </a:rPr>
            </a:br>
            <a:r>
              <a:rPr lang="en-US" b="1">
                <a:solidFill>
                  <a:schemeClr val="bg1"/>
                </a:solidFill>
                <a:latin typeface="Arial" charset="0"/>
              </a:rPr>
              <a:t>our Savior and Lord</a:t>
            </a:r>
            <a:endParaRPr lang="en-US">
              <a:latin typeface="Times New Roman" charset="0"/>
            </a:endParaRPr>
          </a:p>
        </p:txBody>
      </p:sp>
    </p:spTree>
  </p:cSld>
  <p:clrMapOvr>
    <a:masterClrMapping/>
  </p:clrMapOvr>
  <p:transition spd="slow">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331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146165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en-US" sz="4000" b="1" dirty="0">
                <a:latin typeface="Arial" charset="0"/>
                <a:ea typeface="ＭＳ Ｐゴシック" charset="0"/>
                <a:cs typeface="ＭＳ Ｐゴシック" charset="0"/>
              </a:rPr>
              <a:t>We will put away </a:t>
            </a:r>
            <a:r>
              <a:rPr lang="en-US" altLang="ja-JP" sz="4000" b="1" dirty="0">
                <a:latin typeface="Arial" charset="0"/>
                <a:ea typeface="ＭＳ Ｐゴシック" charset="0"/>
                <a:cs typeface="ＭＳ Ｐゴシック" charset="0"/>
              </a:rPr>
              <a:t>"this present tent"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(2 Cor. 5:1)</a:t>
            </a:r>
            <a:endParaRPr lang="en-US" b="1" dirty="0">
              <a:latin typeface="Arial"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1.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2004:Templates:Presentations:Designs:Justice</Template>
  <TotalTime>712</TotalTime>
  <Words>2932</Words>
  <Application>Microsoft Macintosh PowerPoint</Application>
  <PresentationFormat>On-screen Show (4:3)</PresentationFormat>
  <Paragraphs>465</Paragraphs>
  <Slides>82</Slides>
  <Notes>76</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82</vt:i4>
      </vt:variant>
    </vt:vector>
  </HeadingPairs>
  <TitlesOfParts>
    <vt:vector size="119" baseType="lpstr">
      <vt:lpstr>ＭＳ Ｐゴシック</vt:lpstr>
      <vt:lpstr>Osaka</vt:lpstr>
      <vt:lpstr>Times</vt:lpstr>
      <vt:lpstr>ヒラギノ角ゴ Pro W3</vt:lpstr>
      <vt:lpstr>Arial</vt:lpstr>
      <vt:lpstr>Arial Narrow</vt:lpstr>
      <vt:lpstr>Calibri</vt:lpstr>
      <vt:lpstr>Comic Sans MS</vt:lpstr>
      <vt:lpstr>Copperplate Gothic Light</vt:lpstr>
      <vt:lpstr>Garamond</vt:lpstr>
      <vt:lpstr>Impact</vt:lpstr>
      <vt:lpstr>Lucida Sans Unicode</vt:lpstr>
      <vt:lpstr>Tahoma</vt:lpstr>
      <vt:lpstr>Times New Roman</vt:lpstr>
      <vt:lpstr>Verdana</vt:lpstr>
      <vt:lpstr>Wingdings</vt:lpstr>
      <vt:lpstr>Blank Presentation</vt:lpstr>
      <vt:lpstr>1_Business Plan</vt:lpstr>
      <vt:lpstr>Orbit</vt:lpstr>
      <vt:lpstr>Expedition</vt:lpstr>
      <vt:lpstr>Justice</vt:lpstr>
      <vt:lpstr>Default Design</vt:lpstr>
      <vt:lpstr>3_Ripple</vt:lpstr>
      <vt:lpstr>1_White on Black Background</vt:lpstr>
      <vt:lpstr>49_Blank Presentation</vt:lpstr>
      <vt:lpstr>Circuit</vt:lpstr>
      <vt:lpstr>20_Blank Presentation</vt:lpstr>
      <vt:lpstr>16_Blank Presentation</vt:lpstr>
      <vt:lpstr>Stream</vt:lpstr>
      <vt:lpstr>4_Stream</vt:lpstr>
      <vt:lpstr>2_Ripple</vt:lpstr>
      <vt:lpstr>1_Curtain Call</vt:lpstr>
      <vt:lpstr>8_Blank Presentation</vt:lpstr>
      <vt:lpstr>10_Blank Presentation</vt:lpstr>
      <vt:lpstr>11_Default Design</vt:lpstr>
      <vt:lpstr>1_Default Design</vt:lpstr>
      <vt:lpstr>1_Blank Presentation</vt:lpstr>
      <vt:lpstr>Other Events at the Rapture</vt:lpstr>
      <vt:lpstr>The Rapture</vt:lpstr>
      <vt:lpstr>Resurrections &amp; Judgments</vt:lpstr>
      <vt:lpstr>Judgment Seat of Christ</vt:lpstr>
      <vt:lpstr>"In a moment we will be changed" 1 Cor. 15:51-52</vt:lpstr>
      <vt:lpstr>Three Illustrations of Our New Bodies:</vt:lpstr>
      <vt:lpstr>The Resurrected Body</vt:lpstr>
      <vt:lpstr>We will join him in the clouds  (1 Thess. 4:16)</vt:lpstr>
      <vt:lpstr>We will put away "this present tent"  (2 Cor. 5:1)</vt:lpstr>
      <vt:lpstr>New bodies</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Bema is Used of Jesus Before Pilate</vt:lpstr>
      <vt:lpstr>Jesus Before Pilate</vt:lpstr>
      <vt:lpstr>The Bema is a Reward Seat</vt:lpstr>
      <vt:lpstr>"… the fire will test the quality of each man's work"  (1 Cor. 3:13)</vt:lpstr>
      <vt:lpstr>Some love running.</vt:lpstr>
      <vt:lpstr>Some quit.</vt:lpstr>
      <vt:lpstr>The Christian life is a race</vt:lpstr>
      <vt:lpstr>Some are running well but…</vt:lpstr>
      <vt:lpstr>Some quit the Christian race</vt:lpstr>
      <vt:lpstr>How long will you run with Christ?</vt:lpstr>
      <vt:lpstr>"They used to be here."</vt:lpstr>
      <vt:lpstr>Singaporean Returns</vt:lpstr>
      <vt:lpstr>What about you?</vt:lpstr>
      <vt:lpstr>"They used to be here."</vt:lpstr>
      <vt:lpstr>Keep running</vt:lpstr>
      <vt:lpstr>Why keep running?</vt:lpstr>
      <vt:lpstr>Why keep running?</vt:lpstr>
      <vt:lpstr>Will each genuine Christian persevere  in faithfulness at death?</vt:lpstr>
      <vt:lpstr>An Impossibility (Heb. 6:4-6 NLT)</vt:lpstr>
      <vt:lpstr>The Arminian View  of Hebrews 6:4-8</vt:lpstr>
      <vt:lpstr>The Reformed (Calvinist) View</vt:lpstr>
      <vt:lpstr>The Hypothetical View</vt:lpstr>
      <vt:lpstr>The Loss of Rewards View</vt:lpstr>
      <vt:lpstr>The Loss of Life View  (held by Dr. Rick Griffith)</vt:lpstr>
      <vt:lpstr>Hebrews</vt:lpstr>
      <vt:lpstr>"Should I go back?"</vt:lpstr>
      <vt:lpstr>Antonia Fortress Leveled</vt:lpstr>
      <vt:lpstr>What happened to the Christians in Jerusalem?</vt:lpstr>
      <vt:lpstr>Press On!</vt:lpstr>
      <vt:lpstr>5 Warnings in Hebrews</vt:lpstr>
      <vt:lpstr>The Fire</vt:lpstr>
      <vt:lpstr>Views on the Warning Passages</vt:lpstr>
      <vt:lpstr>Views on the Warning Passages</vt:lpstr>
      <vt:lpstr>Views on the Warning Passages</vt:lpstr>
      <vt:lpstr>Views on the Warning Passages</vt:lpstr>
      <vt:lpstr>Views on the Warning Passages</vt:lpstr>
      <vt:lpstr>Views on the Warning Passages</vt:lpstr>
      <vt:lpstr>The Problem with Labels</vt:lpstr>
      <vt:lpstr>Implications of the Rapture</vt:lpstr>
      <vt:lpstr>We will join him in the clouds</vt:lpstr>
      <vt:lpstr>Black</vt:lpstr>
      <vt:lpstr>The sky shall unfold…</vt:lpstr>
      <vt:lpstr>…preparing His entrance</vt:lpstr>
      <vt:lpstr>The stars shall applaud Him  with thunders of praise</vt:lpstr>
      <vt:lpstr>The sweet light of His eyes shall enhance those awaiting</vt:lpstr>
      <vt:lpstr>And we shall behold Him then face to face</vt:lpstr>
      <vt:lpstr>We shall behold Him  We shall behold Him</vt:lpstr>
      <vt:lpstr>…face to face  in all of His glory</vt:lpstr>
      <vt:lpstr>We shall behold Him   We shall behold Him</vt:lpstr>
      <vt:lpstr>…face to face, our Savior and Lord</vt:lpstr>
      <vt:lpstr>The angel shall sound the shout of His coming</vt:lpstr>
      <vt:lpstr>The sleeping shall rise from their slumbering place</vt:lpstr>
      <vt:lpstr>And those who remain shall be changed in a moment</vt:lpstr>
      <vt:lpstr>And we shall behold Him  then face to face</vt:lpstr>
      <vt:lpstr>We shall behold Him  We shall behold Him</vt:lpstr>
      <vt:lpstr>…face to face  in all of His glory</vt:lpstr>
      <vt:lpstr>We shall behold Him  We shall behold Him</vt:lpstr>
      <vt:lpstr>…face to face, our Savior and Lord</vt:lpstr>
      <vt:lpstr>We shall behold Him, our Savior and Lord</vt:lpstr>
      <vt:lpstr>Future (Eschatology)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Other Events at the Rapture</dc:title>
  <dc:creator>Rick Griffith</dc:creator>
  <cp:lastModifiedBy>Rick Griffith</cp:lastModifiedBy>
  <cp:revision>37</cp:revision>
  <dcterms:created xsi:type="dcterms:W3CDTF">2005-12-17T02:49:52Z</dcterms:created>
  <dcterms:modified xsi:type="dcterms:W3CDTF">2024-03-21T07:16:10Z</dcterms:modified>
</cp:coreProperties>
</file>